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3"/>
  </p:notesMasterIdLst>
  <p:sldIdLst>
    <p:sldId id="258" r:id="rId2"/>
    <p:sldId id="260" r:id="rId3"/>
    <p:sldId id="795" r:id="rId4"/>
    <p:sldId id="794" r:id="rId5"/>
    <p:sldId id="796" r:id="rId6"/>
    <p:sldId id="797" r:id="rId7"/>
    <p:sldId id="742" r:id="rId8"/>
    <p:sldId id="640" r:id="rId9"/>
    <p:sldId id="743" r:id="rId10"/>
    <p:sldId id="744" r:id="rId11"/>
    <p:sldId id="745" r:id="rId12"/>
    <p:sldId id="747" r:id="rId13"/>
    <p:sldId id="748" r:id="rId14"/>
    <p:sldId id="749" r:id="rId15"/>
    <p:sldId id="750" r:id="rId16"/>
    <p:sldId id="751" r:id="rId17"/>
    <p:sldId id="752" r:id="rId18"/>
    <p:sldId id="753" r:id="rId19"/>
    <p:sldId id="798" r:id="rId20"/>
    <p:sldId id="754" r:id="rId21"/>
    <p:sldId id="801" r:id="rId22"/>
    <p:sldId id="800" r:id="rId23"/>
    <p:sldId id="762" r:id="rId24"/>
    <p:sldId id="755" r:id="rId25"/>
    <p:sldId id="756" r:id="rId26"/>
    <p:sldId id="757" r:id="rId27"/>
    <p:sldId id="758" r:id="rId28"/>
    <p:sldId id="803" r:id="rId29"/>
    <p:sldId id="804" r:id="rId30"/>
    <p:sldId id="760" r:id="rId31"/>
    <p:sldId id="802" r:id="rId32"/>
    <p:sldId id="799" r:id="rId33"/>
    <p:sldId id="763" r:id="rId34"/>
    <p:sldId id="759" r:id="rId35"/>
    <p:sldId id="764" r:id="rId36"/>
    <p:sldId id="765" r:id="rId37"/>
    <p:sldId id="761" r:id="rId38"/>
    <p:sldId id="766" r:id="rId39"/>
    <p:sldId id="767" r:id="rId40"/>
    <p:sldId id="768" r:id="rId41"/>
    <p:sldId id="769" r:id="rId42"/>
    <p:sldId id="770" r:id="rId43"/>
    <p:sldId id="771" r:id="rId44"/>
    <p:sldId id="772" r:id="rId45"/>
    <p:sldId id="773" r:id="rId46"/>
    <p:sldId id="774" r:id="rId47"/>
    <p:sldId id="775" r:id="rId48"/>
    <p:sldId id="780" r:id="rId49"/>
    <p:sldId id="793" r:id="rId50"/>
    <p:sldId id="335" r:id="rId51"/>
    <p:sldId id="264" r:id="rId52"/>
  </p:sldIdLst>
  <p:sldSz cx="12239625" cy="6840538"/>
  <p:notesSz cx="6858000" cy="9144000"/>
  <p:embeddedFontLst>
    <p:embeddedFont>
      <p:font typeface="IBM Plex Mono" panose="020B0604020202020204" charset="-52"/>
      <p:regular r:id="rId54"/>
      <p:bold r:id="rId55"/>
      <p:italic r:id="rId56"/>
      <p:boldItalic r:id="rId57"/>
    </p:embeddedFont>
    <p:embeddedFont>
      <p:font typeface="Cambria" panose="02040503050406030204" pitchFamily="18" charset="0"/>
      <p:regular r:id="rId58"/>
      <p:bold r:id="rId59"/>
      <p:italic r:id="rId60"/>
      <p:boldItalic r:id="rId61"/>
    </p:embeddedFont>
    <p:embeddedFont>
      <p:font typeface="Source Sans Pro" panose="020B0503030403020204" pitchFamily="34" charset="0"/>
      <p:regular r:id="rId62"/>
      <p:bold r:id="rId63"/>
      <p:italic r:id="rId64"/>
      <p:boldItalic r:id="rId65"/>
    </p:embeddedFont>
    <p:embeddedFont>
      <p:font typeface="Cambria Math" panose="02040503050406030204" pitchFamily="18" charset="0"/>
      <p:regular r:id="rId66"/>
    </p:embeddedFont>
    <p:embeddedFont>
      <p:font typeface="Comic Sans MS" panose="030F0702030302020204" pitchFamily="66" charset="0"/>
      <p:regular r:id="rId67"/>
      <p:bold r:id="rId68"/>
      <p:italic r:id="rId69"/>
      <p:boldItalic r:id="rId70"/>
    </p:embeddedFont>
    <p:embeddedFont>
      <p:font typeface="Verdana" panose="020B0604030504040204" pitchFamily="34" charset="0"/>
      <p:regular r:id="rId71"/>
      <p:bold r:id="rId72"/>
      <p:italic r:id="rId73"/>
      <p:boldItalic r:id="rId74"/>
    </p:embeddedFont>
    <p:embeddedFont>
      <p:font typeface="Montserrat Black" panose="020B0604020202020204" charset="-52"/>
      <p:bold r:id="rId75"/>
      <p:boldItalic r:id="rId76"/>
    </p:embeddedFont>
    <p:embeddedFont>
      <p:font typeface="Montserrat" panose="020B0604020202020204" charset="-52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21E"/>
    <a:srgbClr val="FD0002"/>
    <a:srgbClr val="01C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30" y="126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font" Target="fonts/font26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80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font" Target="fonts/font25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935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3798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609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37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649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059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874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823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371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07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744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460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675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491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235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77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6742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299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177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622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178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603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3373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518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48203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12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0671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13135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9849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6059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906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1132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7955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4485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5340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3673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8764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018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9199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9797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1347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958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8613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950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952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664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78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98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0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youtube.com/watch?v=kYB8IZa5AuE&amp;ab_channel=3Blue1Brow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FDu9oVAE-g&amp;ab_channel=3Blue1Brown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hyperlink" Target="https://www.youtube.com/watch?v=Ip3X9LOh2dk&amp;ab_channel=3Blue1Brown" TargetMode="External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1.png"/><Relationship Id="rId11" Type="http://schemas.openxmlformats.org/officeDocument/2006/relationships/image" Target="../media/image630.png"/><Relationship Id="rId5" Type="http://schemas.openxmlformats.org/officeDocument/2006/relationships/image" Target="../media/image570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8.png"/><Relationship Id="rId5" Type="http://schemas.openxmlformats.org/officeDocument/2006/relationships/image" Target="../media/image7.png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QNlEoJ6VvxNpixw_J1tfwsAhvPzT3OF0?usp=shari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1jhiVpXUmT3yEUZnrJaxgks0OeJiYpS9?usp=sharing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Wg0X8uBbw3fWz-Tn0rpw_5E7r2r8AlTc?usp=sharing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1.png"/><Relationship Id="rId13" Type="http://schemas.openxmlformats.org/officeDocument/2006/relationships/image" Target="../media/image840.png"/><Relationship Id="rId3" Type="http://schemas.openxmlformats.org/officeDocument/2006/relationships/image" Target="../media/image2.png"/><Relationship Id="rId7" Type="http://schemas.openxmlformats.org/officeDocument/2006/relationships/image" Target="../media/image780.png"/><Relationship Id="rId12" Type="http://schemas.openxmlformats.org/officeDocument/2006/relationships/image" Target="../media/image9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70.png"/><Relationship Id="rId11" Type="http://schemas.openxmlformats.org/officeDocument/2006/relationships/image" Target="../media/image901.png"/><Relationship Id="rId5" Type="http://schemas.openxmlformats.org/officeDocument/2006/relationships/image" Target="../media/image760.png"/><Relationship Id="rId10" Type="http://schemas.openxmlformats.org/officeDocument/2006/relationships/image" Target="../media/image810.png"/><Relationship Id="rId4" Type="http://schemas.openxmlformats.org/officeDocument/2006/relationships/image" Target="../media/image750.png"/><Relationship Id="rId9" Type="http://schemas.openxmlformats.org/officeDocument/2006/relationships/image" Target="../media/image80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880.png"/><Relationship Id="rId12" Type="http://schemas.openxmlformats.org/officeDocument/2006/relationships/image" Target="../media/image930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70.png"/><Relationship Id="rId11" Type="http://schemas.openxmlformats.org/officeDocument/2006/relationships/image" Target="../media/image920.png"/><Relationship Id="rId5" Type="http://schemas.openxmlformats.org/officeDocument/2006/relationships/image" Target="../media/image860.png"/><Relationship Id="rId15" Type="http://schemas.openxmlformats.org/officeDocument/2006/relationships/image" Target="../media/image96.png"/><Relationship Id="rId10" Type="http://schemas.openxmlformats.org/officeDocument/2006/relationships/image" Target="../media/image910.png"/><Relationship Id="rId19" Type="http://schemas.openxmlformats.org/officeDocument/2006/relationships/image" Target="../media/image100.png"/><Relationship Id="rId4" Type="http://schemas.openxmlformats.org/officeDocument/2006/relationships/image" Target="../media/image850.png"/><Relationship Id="rId9" Type="http://schemas.openxmlformats.org/officeDocument/2006/relationships/image" Target="../media/image900.png"/><Relationship Id="rId1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4.png"/><Relationship Id="rId11" Type="http://schemas.openxmlformats.org/officeDocument/2006/relationships/image" Target="../media/image96.emf"/><Relationship Id="rId5" Type="http://schemas.openxmlformats.org/officeDocument/2006/relationships/image" Target="../media/image103.png"/><Relationship Id="rId10" Type="http://schemas.openxmlformats.org/officeDocument/2006/relationships/image" Target="../media/image95.emf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image" Target="../media/image116.png"/><Relationship Id="rId3" Type="http://schemas.openxmlformats.org/officeDocument/2006/relationships/image" Target="../media/image2.png"/><Relationship Id="rId7" Type="http://schemas.openxmlformats.org/officeDocument/2006/relationships/image" Target="../media/image110.png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9.png"/><Relationship Id="rId11" Type="http://schemas.openxmlformats.org/officeDocument/2006/relationships/image" Target="../media/image96.emf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95.emf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image" Target="../media/image124.png"/><Relationship Id="rId3" Type="http://schemas.openxmlformats.org/officeDocument/2006/relationships/image" Target="../media/image2.png"/><Relationship Id="rId7" Type="http://schemas.openxmlformats.org/officeDocument/2006/relationships/image" Target="../media/image114.png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3.png"/><Relationship Id="rId11" Type="http://schemas.openxmlformats.org/officeDocument/2006/relationships/image" Target="../media/image96.emf"/><Relationship Id="rId5" Type="http://schemas.openxmlformats.org/officeDocument/2006/relationships/image" Target="../media/image112.png"/><Relationship Id="rId15" Type="http://schemas.openxmlformats.org/officeDocument/2006/relationships/image" Target="../media/image126.png"/><Relationship Id="rId10" Type="http://schemas.openxmlformats.org/officeDocument/2006/relationships/image" Target="../media/image95.emf"/><Relationship Id="rId4" Type="http://schemas.openxmlformats.org/officeDocument/2006/relationships/image" Target="../media/image120.png"/><Relationship Id="rId9" Type="http://schemas.openxmlformats.org/officeDocument/2006/relationships/image" Target="../media/image123.png"/><Relationship Id="rId14" Type="http://schemas.openxmlformats.org/officeDocument/2006/relationships/image" Target="../media/image12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image" Target="../media/image134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98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2.png"/><Relationship Id="rId11" Type="http://schemas.openxmlformats.org/officeDocument/2006/relationships/image" Target="../media/image97.emf"/><Relationship Id="rId5" Type="http://schemas.openxmlformats.org/officeDocument/2006/relationships/image" Target="../media/image121.png"/><Relationship Id="rId15" Type="http://schemas.openxmlformats.org/officeDocument/2006/relationships/image" Target="../media/image136.png"/><Relationship Id="rId10" Type="http://schemas.openxmlformats.org/officeDocument/2006/relationships/image" Target="../media/image95.emf"/><Relationship Id="rId4" Type="http://schemas.openxmlformats.org/officeDocument/2006/relationships/image" Target="../media/image128.png"/><Relationship Id="rId9" Type="http://schemas.openxmlformats.org/officeDocument/2006/relationships/image" Target="../media/image132.png"/><Relationship Id="rId14" Type="http://schemas.openxmlformats.org/officeDocument/2006/relationships/image" Target="../media/image13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image" Target="../media/image145.png"/><Relationship Id="rId3" Type="http://schemas.openxmlformats.org/officeDocument/2006/relationships/image" Target="../media/image2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01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7.png"/><Relationship Id="rId11" Type="http://schemas.openxmlformats.org/officeDocument/2006/relationships/image" Target="../media/image143.png"/><Relationship Id="rId5" Type="http://schemas.openxmlformats.org/officeDocument/2006/relationships/image" Target="../media/image131.png"/><Relationship Id="rId15" Type="http://schemas.openxmlformats.org/officeDocument/2006/relationships/image" Target="../media/image100.emf"/><Relationship Id="rId10" Type="http://schemas.openxmlformats.org/officeDocument/2006/relationships/image" Target="../media/image142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Relationship Id="rId14" Type="http://schemas.openxmlformats.org/officeDocument/2006/relationships/image" Target="../media/image99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2.png"/><Relationship Id="rId7" Type="http://schemas.openxmlformats.org/officeDocument/2006/relationships/image" Target="../media/image146.png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1.png"/><Relationship Id="rId11" Type="http://schemas.openxmlformats.org/officeDocument/2006/relationships/image" Target="../media/image101.emf"/><Relationship Id="rId5" Type="http://schemas.openxmlformats.org/officeDocument/2006/relationships/image" Target="../media/image150.png"/><Relationship Id="rId10" Type="http://schemas.openxmlformats.org/officeDocument/2006/relationships/image" Target="../media/image100.emf"/><Relationship Id="rId4" Type="http://schemas.openxmlformats.org/officeDocument/2006/relationships/image" Target="../media/image128.png"/><Relationship Id="rId9" Type="http://schemas.openxmlformats.org/officeDocument/2006/relationships/image" Target="../media/image99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54.png"/><Relationship Id="rId3" Type="http://schemas.openxmlformats.org/officeDocument/2006/relationships/image" Target="../media/image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3.png"/><Relationship Id="rId11" Type="http://schemas.openxmlformats.org/officeDocument/2006/relationships/image" Target="../media/image160.png"/><Relationship Id="rId5" Type="http://schemas.openxmlformats.org/officeDocument/2006/relationships/image" Target="../media/image152.png"/><Relationship Id="rId10" Type="http://schemas.openxmlformats.org/officeDocument/2006/relationships/image" Target="../media/image159.png"/><Relationship Id="rId4" Type="http://schemas.openxmlformats.org/officeDocument/2006/relationships/image" Target="../media/image148.png"/><Relationship Id="rId9" Type="http://schemas.openxmlformats.org/officeDocument/2006/relationships/image" Target="../media/image1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0.png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69eff5c09c02910cc362de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lms.skillfactory.ru/" TargetMode="External"/><Relationship Id="rId4" Type="http://schemas.openxmlformats.org/officeDocument/2006/relationships/hyperlink" Target="https://miro.com/app/board/uXjVPHHTjvc=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88924" y="2189810"/>
            <a:ext cx="6073134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ru-RU" sz="3990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2.9 </a:t>
            </a:r>
            <a:r>
              <a:rPr lang="ru-RU" sz="3990" dirty="0">
                <a:solidFill>
                  <a:schemeClr val="bg1"/>
                </a:solidFill>
                <a:latin typeface="Montserrat Black"/>
              </a:rPr>
              <a:t>Снижение Размерности</a:t>
            </a: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2517776" y="861053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Мотивация / пример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72816"/>
            <a:ext cx="5647338" cy="397632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2710" y="1916832"/>
            <a:ext cx="654703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2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ru-RU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Сингулярное разложение Матриц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2.9 Снижение Размерности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0124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2517776" y="861053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Распределение Данных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32325DBB-E091-4A58-AA7C-169D37297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" t="4478" r="3449" b="7463"/>
          <a:stretch/>
        </p:blipFill>
        <p:spPr bwMode="auto">
          <a:xfrm>
            <a:off x="551383" y="1916832"/>
            <a:ext cx="4510875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E138495A-F342-4044-B269-A37B46FB9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" t="5970" r="6961" b="5970"/>
          <a:stretch/>
        </p:blipFill>
        <p:spPr bwMode="auto">
          <a:xfrm>
            <a:off x="3503712" y="4365104"/>
            <a:ext cx="4391757" cy="205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>
            <a:extLst>
              <a:ext uri="{FF2B5EF4-FFF2-40B4-BE49-F238E27FC236}">
                <a16:creationId xmlns:a16="http://schemas.microsoft.com/office/drawing/2014/main" id="{567B256A-D1D7-410E-A070-E2CB70AC4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t="11038" r="6680" b="7421"/>
          <a:stretch/>
        </p:blipFill>
        <p:spPr bwMode="auto">
          <a:xfrm>
            <a:off x="6369120" y="1700808"/>
            <a:ext cx="543837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73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899798B-ED0F-4D29-861F-305501706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Стандартизация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4548218" y="3656357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218" y="3656357"/>
                <a:ext cx="3019735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4350475-4078-4167-B69B-E786750CBB54}"/>
                  </a:ext>
                </a:extLst>
              </p:cNvPr>
              <p:cNvSpPr/>
              <p:nvPr/>
            </p:nvSpPr>
            <p:spPr>
              <a:xfrm>
                <a:off x="670339" y="5316738"/>
                <a:ext cx="6933187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0000500000000000000" pitchFamily="2" charset="-52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0000500000000000000" pitchFamily="2" charset="-52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0000500000000000000" pitchFamily="2" charset="-52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4350475-4078-4167-B69B-E786750CB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39" y="5316738"/>
                <a:ext cx="6933187" cy="424796"/>
              </a:xfrm>
              <a:prstGeom prst="rect">
                <a:avLst/>
              </a:prstGeom>
              <a:blipFill>
                <a:blip r:embed="rId5"/>
                <a:stretch>
                  <a:fillRect t="-5714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90018-CC4F-4D39-9405-1F1B0D10D04F}"/>
                  </a:ext>
                </a:extLst>
              </p:cNvPr>
              <p:cNvSpPr/>
              <p:nvPr/>
            </p:nvSpPr>
            <p:spPr>
              <a:xfrm>
                <a:off x="710951" y="5857754"/>
                <a:ext cx="5969945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0000500000000000000" pitchFamily="2" charset="-52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0000500000000000000" pitchFamily="2" charset="-52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0000500000000000000" pitchFamily="2" charset="-52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90018-CC4F-4D39-9405-1F1B0D10D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51" y="5857754"/>
                <a:ext cx="5969945" cy="424796"/>
              </a:xfrm>
              <a:prstGeom prst="rect">
                <a:avLst/>
              </a:prstGeom>
              <a:blipFill>
                <a:blip r:embed="rId6"/>
                <a:stretch>
                  <a:fillRect t="-7143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5237337" y="2544055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337" y="2544055"/>
                <a:ext cx="18118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5C67F83-9B0F-4DC7-829D-0B76B14BC37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208" y="1700808"/>
            <a:ext cx="3464630" cy="237626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7CF4E7D-323C-48AD-8C77-D94327180F1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208" y="4428767"/>
            <a:ext cx="3528392" cy="242923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E5D948A-C576-4843-A03B-B6166CA186C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169" y="1872823"/>
            <a:ext cx="3451313" cy="32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1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Ковариационная матрица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236654" y="1560459"/>
            <a:ext cx="121920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b="1" dirty="0">
                <a:solidFill>
                  <a:schemeClr val="bg1"/>
                </a:solidFill>
                <a:latin typeface="Montserrat" panose="020B0604020202020204" charset="-52"/>
              </a:rPr>
              <a:t>Матрица ковариации </a:t>
            </a:r>
            <a:r>
              <a:rPr lang="ru-RU" sz="2600" dirty="0">
                <a:solidFill>
                  <a:schemeClr val="bg1"/>
                </a:solidFill>
                <a:latin typeface="Montserrat" panose="020B0604020202020204" charset="-52"/>
              </a:rPr>
              <a:t>- это матрица, составленная из попарных ковариаций элементов одного или двух случайных векторов</a:t>
            </a:r>
            <a:endParaRPr lang="en-US" sz="26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5B7FFD2-D9CB-4BF1-BFE2-C482F0CCB6D2}"/>
              </a:ext>
            </a:extLst>
          </p:cNvPr>
          <p:cNvSpPr/>
          <p:nvPr/>
        </p:nvSpPr>
        <p:spPr>
          <a:xfrm>
            <a:off x="236654" y="2585631"/>
            <a:ext cx="1169664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b="1" dirty="0">
                <a:solidFill>
                  <a:schemeClr val="bg1"/>
                </a:solidFill>
                <a:latin typeface="Montserrat" panose="020B0604020202020204" charset="-52"/>
              </a:rPr>
              <a:t>Ковариация </a:t>
            </a:r>
            <a:r>
              <a:rPr lang="ru-RU" sz="2600" dirty="0">
                <a:solidFill>
                  <a:schemeClr val="bg1"/>
                </a:solidFill>
                <a:latin typeface="Montserrat" panose="020B0604020202020204" charset="-52"/>
              </a:rPr>
              <a:t>- это мера совместной изменчивости двух случайных величин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7E32577-0D4F-4A35-9CD2-C37C9BBE2F6B}"/>
                  </a:ext>
                </a:extLst>
              </p:cNvPr>
              <p:cNvSpPr/>
              <p:nvPr/>
            </p:nvSpPr>
            <p:spPr>
              <a:xfrm>
                <a:off x="470868" y="3522216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7E32577-0D4F-4A35-9CD2-C37C9BBE2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68" y="3522216"/>
                <a:ext cx="667035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1C968C7-1D33-4C18-8E2B-9B9B09F3D79A}"/>
                  </a:ext>
                </a:extLst>
              </p:cNvPr>
              <p:cNvSpPr/>
              <p:nvPr/>
            </p:nvSpPr>
            <p:spPr>
              <a:xfrm>
                <a:off x="7146900" y="3568824"/>
                <a:ext cx="50610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</a:rPr>
                  <a:t> 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20B0604020202020204" charset="-52"/>
                  </a:rPr>
                  <a:t>оператор среднего</a:t>
                </a: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1C968C7-1D33-4C18-8E2B-9B9B09F3D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900" y="3568824"/>
                <a:ext cx="5061001" cy="584775"/>
              </a:xfrm>
              <a:prstGeom prst="rect">
                <a:avLst/>
              </a:prstGeom>
              <a:blipFill>
                <a:blip r:embed="rId5"/>
                <a:stretch>
                  <a:fillRect t="-12500" r="-2286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Овал 10">
            <a:extLst>
              <a:ext uri="{FF2B5EF4-FFF2-40B4-BE49-F238E27FC236}">
                <a16:creationId xmlns:a16="http://schemas.microsoft.com/office/drawing/2014/main" id="{DFD23864-3C49-40CD-A537-56212A8CD3E3}"/>
              </a:ext>
            </a:extLst>
          </p:cNvPr>
          <p:cNvSpPr/>
          <p:nvPr/>
        </p:nvSpPr>
        <p:spPr>
          <a:xfrm rot="6602461" flipH="1">
            <a:off x="1904651" y="489903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2B8F0F-9BD2-49AC-954E-DBD93CED4E20}"/>
              </a:ext>
            </a:extLst>
          </p:cNvPr>
          <p:cNvSpPr/>
          <p:nvPr/>
        </p:nvSpPr>
        <p:spPr>
          <a:xfrm rot="6602461" flipH="1">
            <a:off x="2085010" y="469566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3EDD109-FD01-492A-A973-9C61E70E1C10}"/>
              </a:ext>
            </a:extLst>
          </p:cNvPr>
          <p:cNvSpPr/>
          <p:nvPr/>
        </p:nvSpPr>
        <p:spPr>
          <a:xfrm rot="6602461" flipH="1">
            <a:off x="2249017" y="452385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9F0714C-8DA1-4F09-9BAB-68EE6A4774A0}"/>
              </a:ext>
            </a:extLst>
          </p:cNvPr>
          <p:cNvSpPr/>
          <p:nvPr/>
        </p:nvSpPr>
        <p:spPr>
          <a:xfrm rot="6602461" flipH="1">
            <a:off x="2477395" y="438098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448F8E9-88E1-4D13-A7F9-906580C6D0DF}"/>
              </a:ext>
            </a:extLst>
          </p:cNvPr>
          <p:cNvSpPr/>
          <p:nvPr/>
        </p:nvSpPr>
        <p:spPr>
          <a:xfrm rot="6602461" flipH="1">
            <a:off x="6063761" y="477049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EDC141EE-907A-4BA3-B331-2C1D57F1E4FC}"/>
              </a:ext>
            </a:extLst>
          </p:cNvPr>
          <p:cNvSpPr/>
          <p:nvPr/>
        </p:nvSpPr>
        <p:spPr>
          <a:xfrm rot="5802121" flipH="1">
            <a:off x="5216821" y="454379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006B643-26A7-4C3B-824D-409557E04DF9}"/>
              </a:ext>
            </a:extLst>
          </p:cNvPr>
          <p:cNvSpPr/>
          <p:nvPr/>
        </p:nvSpPr>
        <p:spPr>
          <a:xfrm rot="6602461" flipH="1">
            <a:off x="5201317" y="502652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86616E2-2137-42BC-85F4-BB487C79AFFC}"/>
              </a:ext>
            </a:extLst>
          </p:cNvPr>
          <p:cNvSpPr/>
          <p:nvPr/>
        </p:nvSpPr>
        <p:spPr>
          <a:xfrm rot="6602461" flipH="1">
            <a:off x="5875058" y="503560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EB0EEB9-52F5-4A59-B243-469414DC1A4D}"/>
              </a:ext>
            </a:extLst>
          </p:cNvPr>
          <p:cNvSpPr/>
          <p:nvPr/>
        </p:nvSpPr>
        <p:spPr>
          <a:xfrm rot="6602461" flipH="1">
            <a:off x="5549526" y="475907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0908C0FB-CEE0-41AF-96B2-A55EB4864864}"/>
              </a:ext>
            </a:extLst>
          </p:cNvPr>
          <p:cNvSpPr/>
          <p:nvPr/>
        </p:nvSpPr>
        <p:spPr>
          <a:xfrm rot="6602461" flipH="1">
            <a:off x="1730547" y="501359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47F9F4A-8D02-463B-B7CA-5D3712D5C6CE}"/>
              </a:ext>
            </a:extLst>
          </p:cNvPr>
          <p:cNvSpPr/>
          <p:nvPr/>
        </p:nvSpPr>
        <p:spPr>
          <a:xfrm rot="6602461" flipH="1">
            <a:off x="2159091" y="505252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0E84B912-A3A1-4147-ABF2-0C14376002E2}"/>
              </a:ext>
            </a:extLst>
          </p:cNvPr>
          <p:cNvSpPr/>
          <p:nvPr/>
        </p:nvSpPr>
        <p:spPr>
          <a:xfrm rot="6602461" flipH="1">
            <a:off x="2360006" y="488070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38D95B8-A2DE-4BB9-B100-846D37BF8B6A}"/>
              </a:ext>
            </a:extLst>
          </p:cNvPr>
          <p:cNvSpPr/>
          <p:nvPr/>
        </p:nvSpPr>
        <p:spPr>
          <a:xfrm rot="6602461" flipH="1">
            <a:off x="1895863" y="514815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962375F8-4EE6-4AA3-A9ED-C4D1A47CAA15}"/>
              </a:ext>
            </a:extLst>
          </p:cNvPr>
          <p:cNvSpPr/>
          <p:nvPr/>
        </p:nvSpPr>
        <p:spPr>
          <a:xfrm rot="6602461" flipH="1">
            <a:off x="5549526" y="517201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350FE3EB-85E4-402B-A303-273F5B0D64B9}"/>
              </a:ext>
            </a:extLst>
          </p:cNvPr>
          <p:cNvSpPr/>
          <p:nvPr/>
        </p:nvSpPr>
        <p:spPr>
          <a:xfrm rot="6602461" flipH="1">
            <a:off x="5116932" y="477740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15508600-B43E-4A05-9F74-0FA46560338D}"/>
              </a:ext>
            </a:extLst>
          </p:cNvPr>
          <p:cNvSpPr/>
          <p:nvPr/>
        </p:nvSpPr>
        <p:spPr>
          <a:xfrm rot="6602461" flipH="1">
            <a:off x="5897737" y="452828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CA53D2F-308B-4987-B8F0-CBDF24B15797}"/>
              </a:ext>
            </a:extLst>
          </p:cNvPr>
          <p:cNvSpPr/>
          <p:nvPr/>
        </p:nvSpPr>
        <p:spPr>
          <a:xfrm rot="6602461" flipH="1">
            <a:off x="5494871" y="433015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AD187760-D38B-4CFE-9AFC-8C85E60ABD10}"/>
              </a:ext>
            </a:extLst>
          </p:cNvPr>
          <p:cNvSpPr/>
          <p:nvPr/>
        </p:nvSpPr>
        <p:spPr>
          <a:xfrm rot="6602461" flipH="1">
            <a:off x="2550644" y="45763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90FD9664-B1EF-4F10-B9E5-9D3BA294815F}"/>
              </a:ext>
            </a:extLst>
          </p:cNvPr>
          <p:cNvSpPr/>
          <p:nvPr/>
        </p:nvSpPr>
        <p:spPr>
          <a:xfrm rot="10070597" flipH="1">
            <a:off x="9001818" y="47312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97E9848D-EB18-47F5-B545-E8C34BA3E372}"/>
              </a:ext>
            </a:extLst>
          </p:cNvPr>
          <p:cNvSpPr/>
          <p:nvPr/>
        </p:nvSpPr>
        <p:spPr>
          <a:xfrm rot="10070597" flipH="1">
            <a:off x="9566916" y="486024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52754CD3-0326-4605-9D69-6E9080541BF4}"/>
              </a:ext>
            </a:extLst>
          </p:cNvPr>
          <p:cNvSpPr/>
          <p:nvPr/>
        </p:nvSpPr>
        <p:spPr>
          <a:xfrm rot="10070597" flipH="1">
            <a:off x="9304747" y="471921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5BF45238-3867-41E8-B70B-96BC6771B33A}"/>
              </a:ext>
            </a:extLst>
          </p:cNvPr>
          <p:cNvSpPr/>
          <p:nvPr/>
        </p:nvSpPr>
        <p:spPr>
          <a:xfrm rot="10070597" flipH="1">
            <a:off x="9282415" y="446906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1D2B6A6-6EC0-4699-A68F-5E288535CA48}"/>
              </a:ext>
            </a:extLst>
          </p:cNvPr>
          <p:cNvSpPr/>
          <p:nvPr/>
        </p:nvSpPr>
        <p:spPr>
          <a:xfrm rot="10070597" flipH="1">
            <a:off x="9508482" y="510411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1ACA3D51-3C74-42FC-A61C-6685F8E81617}"/>
              </a:ext>
            </a:extLst>
          </p:cNvPr>
          <p:cNvSpPr/>
          <p:nvPr/>
        </p:nvSpPr>
        <p:spPr>
          <a:xfrm rot="10070597" flipH="1">
            <a:off x="9216373" y="49038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475C8E4-AB8C-4024-BC2B-0BB412654CE8}"/>
              </a:ext>
            </a:extLst>
          </p:cNvPr>
          <p:cNvSpPr/>
          <p:nvPr/>
        </p:nvSpPr>
        <p:spPr>
          <a:xfrm rot="10070597" flipH="1">
            <a:off x="9904604" y="511114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862941DE-F2D2-4DB2-8199-09003A76A43F}"/>
              </a:ext>
            </a:extLst>
          </p:cNvPr>
          <p:cNvSpPr/>
          <p:nvPr/>
        </p:nvSpPr>
        <p:spPr>
          <a:xfrm rot="10070597" flipH="1">
            <a:off x="8970824" y="445873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EADFCE2B-9458-492A-8E7D-62DACBFDCE65}"/>
              </a:ext>
            </a:extLst>
          </p:cNvPr>
          <p:cNvSpPr/>
          <p:nvPr/>
        </p:nvSpPr>
        <p:spPr>
          <a:xfrm rot="10070597" flipH="1">
            <a:off x="9771399" y="482361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58567CBD-9F1B-486E-9DED-F4EB1BD430E7}"/>
              </a:ext>
            </a:extLst>
          </p:cNvPr>
          <p:cNvCxnSpPr>
            <a:cxnSpLocks/>
          </p:cNvCxnSpPr>
          <p:nvPr/>
        </p:nvCxnSpPr>
        <p:spPr>
          <a:xfrm flipV="1">
            <a:off x="1415480" y="4169563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CAF3CE2A-120E-412C-8323-D230701D90F7}"/>
              </a:ext>
            </a:extLst>
          </p:cNvPr>
          <p:cNvCxnSpPr>
            <a:cxnSpLocks/>
          </p:cNvCxnSpPr>
          <p:nvPr/>
        </p:nvCxnSpPr>
        <p:spPr>
          <a:xfrm>
            <a:off x="1055440" y="547303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76AC0BDF-F3F6-43CE-9B26-01E365D45582}"/>
              </a:ext>
            </a:extLst>
          </p:cNvPr>
          <p:cNvCxnSpPr>
            <a:cxnSpLocks/>
          </p:cNvCxnSpPr>
          <p:nvPr/>
        </p:nvCxnSpPr>
        <p:spPr>
          <a:xfrm flipV="1">
            <a:off x="4863236" y="4073931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E7583D39-D719-45FD-ADF4-A1A5B9A720D9}"/>
              </a:ext>
            </a:extLst>
          </p:cNvPr>
          <p:cNvCxnSpPr>
            <a:cxnSpLocks/>
          </p:cNvCxnSpPr>
          <p:nvPr/>
        </p:nvCxnSpPr>
        <p:spPr>
          <a:xfrm>
            <a:off x="4491884" y="547303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DF47C8EC-6204-4A01-B0EA-C15286C2DCDC}"/>
              </a:ext>
            </a:extLst>
          </p:cNvPr>
          <p:cNvCxnSpPr>
            <a:cxnSpLocks/>
          </p:cNvCxnSpPr>
          <p:nvPr/>
        </p:nvCxnSpPr>
        <p:spPr>
          <a:xfrm flipV="1">
            <a:off x="8650780" y="4231913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B1ECAFAA-97DF-498A-9FA1-3D2CDA6FB7A3}"/>
              </a:ext>
            </a:extLst>
          </p:cNvPr>
          <p:cNvCxnSpPr>
            <a:cxnSpLocks/>
          </p:cNvCxnSpPr>
          <p:nvPr/>
        </p:nvCxnSpPr>
        <p:spPr>
          <a:xfrm>
            <a:off x="8290740" y="553538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B3F638DE-FBA8-4C5F-968B-9E533903B251}"/>
                  </a:ext>
                </a:extLst>
              </p:cNvPr>
              <p:cNvSpPr/>
              <p:nvPr/>
            </p:nvSpPr>
            <p:spPr>
              <a:xfrm>
                <a:off x="1936759" y="5454546"/>
                <a:ext cx="5164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B3F638DE-FBA8-4C5F-968B-9E533903B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759" y="5454546"/>
                <a:ext cx="51648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9C4F4391-14EB-46B7-A5FD-B4C4D7201040}"/>
                  </a:ext>
                </a:extLst>
              </p:cNvPr>
              <p:cNvSpPr/>
              <p:nvPr/>
            </p:nvSpPr>
            <p:spPr>
              <a:xfrm>
                <a:off x="817291" y="4425436"/>
                <a:ext cx="5453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9C4F4391-14EB-46B7-A5FD-B4C4D7201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91" y="4425436"/>
                <a:ext cx="54534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8AFE1CE9-DBD9-4B98-8EEB-A3E6822623DC}"/>
                  </a:ext>
                </a:extLst>
              </p:cNvPr>
              <p:cNvSpPr/>
              <p:nvPr/>
            </p:nvSpPr>
            <p:spPr>
              <a:xfrm>
                <a:off x="9254204" y="5445463"/>
                <a:ext cx="5164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8AFE1CE9-DBD9-4B98-8EEB-A3E682262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04" y="5445463"/>
                <a:ext cx="51648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DB04E6F4-C34D-4FA4-8DD0-186C50BB780F}"/>
                  </a:ext>
                </a:extLst>
              </p:cNvPr>
              <p:cNvSpPr/>
              <p:nvPr/>
            </p:nvSpPr>
            <p:spPr>
              <a:xfrm>
                <a:off x="8134736" y="4416353"/>
                <a:ext cx="5453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DB04E6F4-C34D-4FA4-8DD0-186C50BB7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736" y="4416353"/>
                <a:ext cx="54534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B0ED823B-EE27-4238-9768-87DD4D1253AF}"/>
                  </a:ext>
                </a:extLst>
              </p:cNvPr>
              <p:cNvSpPr/>
              <p:nvPr/>
            </p:nvSpPr>
            <p:spPr>
              <a:xfrm>
                <a:off x="5413999" y="5400155"/>
                <a:ext cx="5164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B0ED823B-EE27-4238-9768-87DD4D125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999" y="5400155"/>
                <a:ext cx="51648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35AB4402-9D48-4291-932E-4EC4EDC503CD}"/>
                  </a:ext>
                </a:extLst>
              </p:cNvPr>
              <p:cNvSpPr/>
              <p:nvPr/>
            </p:nvSpPr>
            <p:spPr>
              <a:xfrm>
                <a:off x="4294531" y="4371045"/>
                <a:ext cx="5453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35AB4402-9D48-4291-932E-4EC4EDC5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531" y="4371045"/>
                <a:ext cx="54534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6860E8E5-94FA-4E6F-9F9A-77208541D0E2}"/>
                  </a:ext>
                </a:extLst>
              </p:cNvPr>
              <p:cNvSpPr/>
              <p:nvPr/>
            </p:nvSpPr>
            <p:spPr>
              <a:xfrm>
                <a:off x="817291" y="6013679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6860E8E5-94FA-4E6F-9F9A-77208541D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91" y="6013679"/>
                <a:ext cx="227934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AD08D91E-8D5D-43C0-8742-4F41900E52BA}"/>
                  </a:ext>
                </a:extLst>
              </p:cNvPr>
              <p:cNvSpPr/>
              <p:nvPr/>
            </p:nvSpPr>
            <p:spPr>
              <a:xfrm>
                <a:off x="4554949" y="5990257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AD08D91E-8D5D-43C0-8742-4F41900E5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949" y="5990257"/>
                <a:ext cx="227934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5920C364-6232-464A-AC78-747D3D3834E5}"/>
                  </a:ext>
                </a:extLst>
              </p:cNvPr>
              <p:cNvSpPr/>
              <p:nvPr/>
            </p:nvSpPr>
            <p:spPr>
              <a:xfrm>
                <a:off x="8339679" y="5967838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5920C364-6232-464A-AC78-747D3D383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679" y="5967838"/>
                <a:ext cx="227934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65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084636" y="7968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Ковариационная матрица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/>
              <p:nvPr/>
            </p:nvSpPr>
            <p:spPr>
              <a:xfrm>
                <a:off x="6489258" y="4761125"/>
                <a:ext cx="5398273" cy="700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sSubSup>
                          <m:sSubSup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258" y="4761125"/>
                <a:ext cx="5398273" cy="700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BFB186-7709-4C94-B318-F703D45194C1}"/>
                  </a:ext>
                </a:extLst>
              </p:cNvPr>
              <p:cNvSpPr txBox="1"/>
              <p:nvPr/>
            </p:nvSpPr>
            <p:spPr>
              <a:xfrm>
                <a:off x="-279843" y="1511021"/>
                <a:ext cx="12192000" cy="2214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  <m:e/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  <m:e/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BFB186-7709-4C94-B318-F703D4519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9843" y="1511021"/>
                <a:ext cx="12192000" cy="22147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513354-ACA9-4CA7-AB5E-F021BE70BCD2}"/>
                  </a:ext>
                </a:extLst>
              </p:cNvPr>
              <p:cNvSpPr txBox="1"/>
              <p:nvPr/>
            </p:nvSpPr>
            <p:spPr>
              <a:xfrm>
                <a:off x="119336" y="3879772"/>
                <a:ext cx="6334472" cy="2441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513354-ACA9-4CA7-AB5E-F021BE70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879772"/>
                <a:ext cx="6334472" cy="2441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63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084636" y="7968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Ковариационная матрица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/>
              <p:nvPr/>
            </p:nvSpPr>
            <p:spPr>
              <a:xfrm>
                <a:off x="3890072" y="2434978"/>
                <a:ext cx="2679260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072" y="2434978"/>
                <a:ext cx="2679260" cy="1133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2DDA585-C8D7-47A5-B47B-5115D0FFCD33}"/>
                  </a:ext>
                </a:extLst>
              </p:cNvPr>
              <p:cNvSpPr/>
              <p:nvPr/>
            </p:nvSpPr>
            <p:spPr>
              <a:xfrm>
                <a:off x="8539331" y="3825515"/>
                <a:ext cx="1988172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2DDA585-C8D7-47A5-B47B-5115D0FFC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331" y="3825515"/>
                <a:ext cx="1988172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03F5C61-0432-4BDF-A6DD-C71F3961370D}"/>
                  </a:ext>
                </a:extLst>
              </p:cNvPr>
              <p:cNvSpPr/>
              <p:nvPr/>
            </p:nvSpPr>
            <p:spPr>
              <a:xfrm>
                <a:off x="2396012" y="4892304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03F5C61-0432-4BDF-A6DD-C71F396137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012" y="4892304"/>
                <a:ext cx="667035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BED0A32-FB5B-4E73-A910-F9EDB3427910}"/>
                  </a:ext>
                </a:extLst>
              </p:cNvPr>
              <p:cNvSpPr/>
              <p:nvPr/>
            </p:nvSpPr>
            <p:spPr>
              <a:xfrm>
                <a:off x="1196251" y="3472730"/>
                <a:ext cx="3576428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800" i="1" baseline="300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BED0A32-FB5B-4E73-A910-F9EDB3427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251" y="3472730"/>
                <a:ext cx="3576428" cy="1268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237D14-86F9-484C-A7CE-3E18835D474F}"/>
                  </a:ext>
                </a:extLst>
              </p:cNvPr>
              <p:cNvSpPr/>
              <p:nvPr/>
            </p:nvSpPr>
            <p:spPr>
              <a:xfrm>
                <a:off x="5381033" y="3470194"/>
                <a:ext cx="2640788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237D14-86F9-484C-A7CE-3E18835D4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033" y="3470194"/>
                <a:ext cx="2640788" cy="1268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A638CB8-008D-4A23-A416-33993ED35AB4}"/>
                  </a:ext>
                </a:extLst>
              </p:cNvPr>
              <p:cNvSpPr/>
              <p:nvPr/>
            </p:nvSpPr>
            <p:spPr>
              <a:xfrm>
                <a:off x="4611155" y="5879651"/>
                <a:ext cx="2321853" cy="73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A638CB8-008D-4A23-A416-33993ED35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155" y="5879651"/>
                <a:ext cx="2321853" cy="7306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2820063" y="1747350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063" y="1747350"/>
                <a:ext cx="181185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5408297" y="1592166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297" y="1592166"/>
                <a:ext cx="3019735" cy="10470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5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1FBCC84D-27D2-41CE-A88C-7A6E6FA3290C}"/>
              </a:ext>
            </a:extLst>
          </p:cNvPr>
          <p:cNvCxnSpPr>
            <a:cxnSpLocks/>
          </p:cNvCxnSpPr>
          <p:nvPr/>
        </p:nvCxnSpPr>
        <p:spPr>
          <a:xfrm flipV="1">
            <a:off x="7679556" y="3112983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D094CBE7-152C-4DB2-AAE4-DA031987D278}"/>
              </a:ext>
            </a:extLst>
          </p:cNvPr>
          <p:cNvCxnSpPr>
            <a:cxnSpLocks/>
          </p:cNvCxnSpPr>
          <p:nvPr/>
        </p:nvCxnSpPr>
        <p:spPr>
          <a:xfrm>
            <a:off x="7681745" y="4192983"/>
            <a:ext cx="720000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271465" y="873070"/>
            <a:ext cx="9289029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Матрица и Линейное Преобразование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3D4096-21F3-4622-AA10-1D79829D26DF}"/>
                  </a:ext>
                </a:extLst>
              </p:cNvPr>
              <p:cNvSpPr txBox="1"/>
              <p:nvPr/>
            </p:nvSpPr>
            <p:spPr>
              <a:xfrm>
                <a:off x="1601484" y="2041485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3D4096-21F3-4622-AA10-1D79829D2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484" y="2041485"/>
                <a:ext cx="2592288" cy="923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A4671D5-7A85-4046-A313-2384A5FF14C3}"/>
              </a:ext>
            </a:extLst>
          </p:cNvPr>
          <p:cNvCxnSpPr>
            <a:cxnSpLocks/>
          </p:cNvCxnSpPr>
          <p:nvPr/>
        </p:nvCxnSpPr>
        <p:spPr>
          <a:xfrm flipV="1">
            <a:off x="7680176" y="2464791"/>
            <a:ext cx="0" cy="2592288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693B3F7B-6C52-4EA7-AF57-22E32936EB6E}"/>
              </a:ext>
            </a:extLst>
          </p:cNvPr>
          <p:cNvCxnSpPr>
            <a:cxnSpLocks/>
          </p:cNvCxnSpPr>
          <p:nvPr/>
        </p:nvCxnSpPr>
        <p:spPr>
          <a:xfrm>
            <a:off x="6463756" y="4192983"/>
            <a:ext cx="3528392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49CCEB7-793C-4CE4-9848-5D8A59F094D5}"/>
              </a:ext>
            </a:extLst>
          </p:cNvPr>
          <p:cNvCxnSpPr>
            <a:cxnSpLocks/>
          </p:cNvCxnSpPr>
          <p:nvPr/>
        </p:nvCxnSpPr>
        <p:spPr>
          <a:xfrm flipV="1">
            <a:off x="7679556" y="3832983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49A2252-B01E-434E-8EB8-E803B7832064}"/>
              </a:ext>
            </a:extLst>
          </p:cNvPr>
          <p:cNvCxnSpPr>
            <a:cxnSpLocks/>
          </p:cNvCxnSpPr>
          <p:nvPr/>
        </p:nvCxnSpPr>
        <p:spPr>
          <a:xfrm>
            <a:off x="7680176" y="4215728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/>
              <p:nvPr/>
            </p:nvSpPr>
            <p:spPr>
              <a:xfrm>
                <a:off x="1631504" y="3292529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3292529"/>
                <a:ext cx="2592288" cy="9237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B60F7E84-618E-4836-A2C8-7891FF091F65}"/>
              </a:ext>
            </a:extLst>
          </p:cNvPr>
          <p:cNvCxnSpPr>
            <a:cxnSpLocks/>
          </p:cNvCxnSpPr>
          <p:nvPr/>
        </p:nvCxnSpPr>
        <p:spPr>
          <a:xfrm flipV="1">
            <a:off x="7679556" y="3832983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1551CC-CFCE-438D-9062-20FEAA02CE54}"/>
                  </a:ext>
                </a:extLst>
              </p:cNvPr>
              <p:cNvSpPr txBox="1"/>
              <p:nvPr/>
            </p:nvSpPr>
            <p:spPr>
              <a:xfrm>
                <a:off x="1631504" y="4331519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1551CC-CFCE-438D-9062-20FEAA02C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4331519"/>
                <a:ext cx="2592288" cy="9237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E66D701B-5675-4663-A360-7448CE24E13F}"/>
              </a:ext>
            </a:extLst>
          </p:cNvPr>
          <p:cNvCxnSpPr>
            <a:cxnSpLocks/>
          </p:cNvCxnSpPr>
          <p:nvPr/>
        </p:nvCxnSpPr>
        <p:spPr>
          <a:xfrm flipV="1">
            <a:off x="7687892" y="3112983"/>
            <a:ext cx="713853" cy="11027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1587500" y="5859532"/>
            <a:ext cx="9385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hlinkClick r:id="rId7"/>
              </a:rPr>
              <a:t>https://www.youtube.com/watch?v=kYB8IZa5AuE&amp;ab_channel=3Blue1Brown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37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4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4B5240E-78B9-4DF1-8B04-F0CAF04C4B58}"/>
              </a:ext>
            </a:extLst>
          </p:cNvPr>
          <p:cNvCxnSpPr>
            <a:cxnSpLocks/>
          </p:cNvCxnSpPr>
          <p:nvPr/>
        </p:nvCxnSpPr>
        <p:spPr>
          <a:xfrm>
            <a:off x="7527610" y="3634797"/>
            <a:ext cx="548610" cy="455864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FBCC84D-27D2-41CE-A88C-7A6E6FA3290C}"/>
              </a:ext>
            </a:extLst>
          </p:cNvPr>
          <p:cNvCxnSpPr>
            <a:cxnSpLocks/>
          </p:cNvCxnSpPr>
          <p:nvPr/>
        </p:nvCxnSpPr>
        <p:spPr>
          <a:xfrm flipV="1">
            <a:off x="7527824" y="2547005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983433" y="873070"/>
            <a:ext cx="10573105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Собственные векторы и собственные значения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A4671D5-7A85-4046-A313-2384A5FF14C3}"/>
              </a:ext>
            </a:extLst>
          </p:cNvPr>
          <p:cNvCxnSpPr>
            <a:cxnSpLocks/>
          </p:cNvCxnSpPr>
          <p:nvPr/>
        </p:nvCxnSpPr>
        <p:spPr>
          <a:xfrm flipV="1">
            <a:off x="7528444" y="1898813"/>
            <a:ext cx="0" cy="2592288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93B3F7B-6C52-4EA7-AF57-22E32936EB6E}"/>
              </a:ext>
            </a:extLst>
          </p:cNvPr>
          <p:cNvCxnSpPr>
            <a:cxnSpLocks/>
          </p:cNvCxnSpPr>
          <p:nvPr/>
        </p:nvCxnSpPr>
        <p:spPr>
          <a:xfrm>
            <a:off x="6312024" y="3627005"/>
            <a:ext cx="3528392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49CCEB7-793C-4CE4-9848-5D8A59F094D5}"/>
              </a:ext>
            </a:extLst>
          </p:cNvPr>
          <p:cNvCxnSpPr>
            <a:cxnSpLocks/>
          </p:cNvCxnSpPr>
          <p:nvPr/>
        </p:nvCxnSpPr>
        <p:spPr>
          <a:xfrm flipV="1">
            <a:off x="7527824" y="3267005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349A2252-B01E-434E-8EB8-E803B7832064}"/>
              </a:ext>
            </a:extLst>
          </p:cNvPr>
          <p:cNvCxnSpPr>
            <a:cxnSpLocks/>
          </p:cNvCxnSpPr>
          <p:nvPr/>
        </p:nvCxnSpPr>
        <p:spPr>
          <a:xfrm>
            <a:off x="7528444" y="3649750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/>
              <p:nvPr/>
            </p:nvSpPr>
            <p:spPr>
              <a:xfrm>
                <a:off x="869223" y="1887712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23" y="1887712"/>
                <a:ext cx="2592288" cy="923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60F7E84-618E-4836-A2C8-7891FF091F65}"/>
              </a:ext>
            </a:extLst>
          </p:cNvPr>
          <p:cNvCxnSpPr>
            <a:cxnSpLocks/>
          </p:cNvCxnSpPr>
          <p:nvPr/>
        </p:nvCxnSpPr>
        <p:spPr>
          <a:xfrm flipV="1">
            <a:off x="7527824" y="3267005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73071C0-64C4-4D8F-9A90-D41ADBEFD741}"/>
              </a:ext>
            </a:extLst>
          </p:cNvPr>
          <p:cNvCxnSpPr>
            <a:cxnSpLocks/>
          </p:cNvCxnSpPr>
          <p:nvPr/>
        </p:nvCxnSpPr>
        <p:spPr>
          <a:xfrm>
            <a:off x="6600056" y="2851047"/>
            <a:ext cx="2088232" cy="1730081"/>
          </a:xfrm>
          <a:prstGeom prst="straightConnector1">
            <a:avLst/>
          </a:prstGeom>
          <a:ln w="31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F34534-48D7-482A-9A2E-24DCDFABB318}"/>
              </a:ext>
            </a:extLst>
          </p:cNvPr>
          <p:cNvCxnSpPr>
            <a:cxnSpLocks/>
          </p:cNvCxnSpPr>
          <p:nvPr/>
        </p:nvCxnSpPr>
        <p:spPr>
          <a:xfrm>
            <a:off x="7527824" y="3649750"/>
            <a:ext cx="274091" cy="212979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889821" y="3050022"/>
                <a:ext cx="176003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21" y="3050022"/>
                <a:ext cx="176003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/>
              <p:nvPr/>
            </p:nvSpPr>
            <p:spPr>
              <a:xfrm>
                <a:off x="0" y="4410755"/>
                <a:ext cx="7453387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ru-RU" sz="2800" dirty="0">
                    <a:latin typeface="Montserrat" panose="020B0604020202020204" charset="-52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Собственные значения (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Eigenvalues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)</a:t>
                </a:r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10755"/>
                <a:ext cx="7453387" cy="573427"/>
              </a:xfrm>
              <a:prstGeom prst="rect">
                <a:avLst/>
              </a:prstGeom>
              <a:blipFill>
                <a:blip r:embed="rId6"/>
                <a:stretch>
                  <a:fillRect t="-3191" r="-818" b="-287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/>
              <p:nvPr/>
            </p:nvSpPr>
            <p:spPr>
              <a:xfrm>
                <a:off x="52761" y="3822021"/>
                <a:ext cx="73899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en-US" sz="32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Собственные векторы (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Eigenvectors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)</a:t>
                </a:r>
                <a:endParaRPr lang="ru-RU" sz="32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1" y="3822021"/>
                <a:ext cx="7389908" cy="584775"/>
              </a:xfrm>
              <a:prstGeom prst="rect">
                <a:avLst/>
              </a:prstGeom>
              <a:blipFill>
                <a:blip r:embed="rId7"/>
                <a:stretch>
                  <a:fillRect t="-2083" r="-165" b="-270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/>
          <p:cNvSpPr/>
          <p:nvPr/>
        </p:nvSpPr>
        <p:spPr>
          <a:xfrm>
            <a:off x="1473200" y="6100832"/>
            <a:ext cx="9334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hlinkClick r:id="rId8"/>
              </a:rPr>
              <a:t>https://www.youtube.com/watch?v=PFDu9oVAE-g&amp;ab_channel=3Blue1Brown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2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  <p:bldP spid="17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983433" y="873070"/>
            <a:ext cx="10573105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Определитель Матрицы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73200" y="6100832"/>
            <a:ext cx="9334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tr-TR" sz="2000" dirty="0" smtClean="0">
                <a:solidFill>
                  <a:schemeClr val="bg1"/>
                </a:solidFill>
                <a:hlinkClick r:id="rId4"/>
              </a:rPr>
              <a:t>www.youtube.com/watch?v=Ip3X9LOh2dk&amp;ab_channel=3Blue1Brown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83A5234-9E8F-4921-A72D-51B9995CBC88}"/>
              </a:ext>
            </a:extLst>
          </p:cNvPr>
          <p:cNvCxnSpPr>
            <a:cxnSpLocks/>
          </p:cNvCxnSpPr>
          <p:nvPr/>
        </p:nvCxnSpPr>
        <p:spPr>
          <a:xfrm flipV="1">
            <a:off x="8310809" y="962319"/>
            <a:ext cx="0" cy="2592288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4D96641-ABAD-4347-935B-160E1A491619}"/>
              </a:ext>
            </a:extLst>
          </p:cNvPr>
          <p:cNvCxnSpPr>
            <a:cxnSpLocks/>
          </p:cNvCxnSpPr>
          <p:nvPr/>
        </p:nvCxnSpPr>
        <p:spPr>
          <a:xfrm>
            <a:off x="7094389" y="2690511"/>
            <a:ext cx="3528392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7810A91-630B-4852-8ADD-EA55B7808A27}"/>
              </a:ext>
            </a:extLst>
          </p:cNvPr>
          <p:cNvCxnSpPr>
            <a:cxnSpLocks/>
          </p:cNvCxnSpPr>
          <p:nvPr/>
        </p:nvCxnSpPr>
        <p:spPr>
          <a:xfrm flipV="1">
            <a:off x="8310189" y="2330511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8A0327F-D2E6-4DE4-B4ED-E29B28951D85}"/>
              </a:ext>
            </a:extLst>
          </p:cNvPr>
          <p:cNvCxnSpPr>
            <a:cxnSpLocks/>
          </p:cNvCxnSpPr>
          <p:nvPr/>
        </p:nvCxnSpPr>
        <p:spPr>
          <a:xfrm>
            <a:off x="8310809" y="2713256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C7AAA5-B835-4EAA-BD36-44B13D32290F}"/>
                  </a:ext>
                </a:extLst>
              </p:cNvPr>
              <p:cNvSpPr txBox="1"/>
              <p:nvPr/>
            </p:nvSpPr>
            <p:spPr>
              <a:xfrm>
                <a:off x="2273222" y="1533738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C7AAA5-B835-4EAA-BD36-44B13D32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222" y="1533738"/>
                <a:ext cx="2592288" cy="9237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CD06614-44D7-4059-8D9A-58B3B5AAA98E}"/>
              </a:ext>
            </a:extLst>
          </p:cNvPr>
          <p:cNvSpPr/>
          <p:nvPr/>
        </p:nvSpPr>
        <p:spPr>
          <a:xfrm>
            <a:off x="8318525" y="233051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араллелограмм 26">
            <a:extLst>
              <a:ext uri="{FF2B5EF4-FFF2-40B4-BE49-F238E27FC236}">
                <a16:creationId xmlns:a16="http://schemas.microsoft.com/office/drawing/2014/main" id="{036FB1D1-7F6D-4FFE-9CEB-475A3BB9FE4A}"/>
              </a:ext>
            </a:extLst>
          </p:cNvPr>
          <p:cNvSpPr/>
          <p:nvPr/>
        </p:nvSpPr>
        <p:spPr>
          <a:xfrm rot="20208702">
            <a:off x="8168506" y="1699936"/>
            <a:ext cx="1607233" cy="665005"/>
          </a:xfrm>
          <a:prstGeom prst="parallelogram">
            <a:avLst>
              <a:gd name="adj" fmla="val 14346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17BA545-D164-4476-8CE8-6D1B33B0754C}"/>
              </a:ext>
            </a:extLst>
          </p:cNvPr>
          <p:cNvCxnSpPr>
            <a:cxnSpLocks/>
          </p:cNvCxnSpPr>
          <p:nvPr/>
        </p:nvCxnSpPr>
        <p:spPr>
          <a:xfrm flipV="1">
            <a:off x="8310189" y="2330511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4088C672-6CF8-42B1-86F8-4D84953AFD2F}"/>
              </a:ext>
            </a:extLst>
          </p:cNvPr>
          <p:cNvCxnSpPr>
            <a:cxnSpLocks/>
          </p:cNvCxnSpPr>
          <p:nvPr/>
        </p:nvCxnSpPr>
        <p:spPr>
          <a:xfrm flipV="1">
            <a:off x="8318525" y="1610511"/>
            <a:ext cx="713853" cy="11027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C255CA3-279E-495D-9D9F-2AA4E2C7F306}"/>
                  </a:ext>
                </a:extLst>
              </p:cNvPr>
              <p:cNvSpPr/>
              <p:nvPr/>
            </p:nvSpPr>
            <p:spPr>
              <a:xfrm>
                <a:off x="7601341" y="3864239"/>
                <a:ext cx="6827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C255CA3-279E-495D-9D9F-2AA4E2C7F3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341" y="3864239"/>
                <a:ext cx="68275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A733F4E-7281-4C36-9354-7193C2ADE591}"/>
                  </a:ext>
                </a:extLst>
              </p:cNvPr>
              <p:cNvSpPr/>
              <p:nvPr/>
            </p:nvSpPr>
            <p:spPr>
              <a:xfrm>
                <a:off x="9589241" y="3956742"/>
                <a:ext cx="6922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A733F4E-7281-4C36-9354-7193C2ADE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241" y="3956742"/>
                <a:ext cx="69224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2838FB-97C8-445D-9968-21B13E29B25A}"/>
                  </a:ext>
                </a:extLst>
              </p:cNvPr>
              <p:cNvSpPr txBox="1"/>
              <p:nvPr/>
            </p:nvSpPr>
            <p:spPr>
              <a:xfrm>
                <a:off x="-383539" y="2401882"/>
                <a:ext cx="7365469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36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2838FB-97C8-445D-9968-21B13E29B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539" y="2401882"/>
                <a:ext cx="7365469" cy="9237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0AC023-E7BE-412E-8681-10902E2AC999}"/>
                  </a:ext>
                </a:extLst>
              </p:cNvPr>
              <p:cNvSpPr txBox="1"/>
              <p:nvPr/>
            </p:nvSpPr>
            <p:spPr>
              <a:xfrm>
                <a:off x="-54929" y="3332366"/>
                <a:ext cx="6048671" cy="9348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36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0AC023-E7BE-412E-8681-10902E2AC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929" y="3332366"/>
                <a:ext cx="6048671" cy="9348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AB2C9BE4-9B29-4D46-A165-D67FABD5F643}"/>
                  </a:ext>
                </a:extLst>
              </p:cNvPr>
              <p:cNvSpPr/>
              <p:nvPr/>
            </p:nvSpPr>
            <p:spPr>
              <a:xfrm>
                <a:off x="10210511" y="3929582"/>
                <a:ext cx="171168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=4∗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AB2C9BE4-9B29-4D46-A165-D67FABD5F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511" y="3929582"/>
                <a:ext cx="1711687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CA1948-D2BA-4F41-8912-6D2A9DCBF9C2}"/>
                  </a:ext>
                </a:extLst>
              </p:cNvPr>
              <p:cNvSpPr txBox="1"/>
              <p:nvPr/>
            </p:nvSpPr>
            <p:spPr>
              <a:xfrm>
                <a:off x="-383539" y="4636090"/>
                <a:ext cx="12060050" cy="13871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CA1948-D2BA-4F41-8912-6D2A9DCB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539" y="4636090"/>
                <a:ext cx="12060050" cy="13871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5D5F1C6B-4CE0-4CFC-AB29-7CBB4A5D2FF8}"/>
              </a:ext>
            </a:extLst>
          </p:cNvPr>
          <p:cNvSpPr/>
          <p:nvPr/>
        </p:nvSpPr>
        <p:spPr>
          <a:xfrm>
            <a:off x="1271464" y="510450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66C83808-CD06-4849-B95B-80ED0895C80A}"/>
              </a:ext>
            </a:extLst>
          </p:cNvPr>
          <p:cNvSpPr/>
          <p:nvPr/>
        </p:nvSpPr>
        <p:spPr>
          <a:xfrm rot="5400000">
            <a:off x="1968528" y="444381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CA541F25-EBE0-435E-852E-BEB4C669EE4C}"/>
              </a:ext>
            </a:extLst>
          </p:cNvPr>
          <p:cNvSpPr/>
          <p:nvPr/>
        </p:nvSpPr>
        <p:spPr>
          <a:xfrm>
            <a:off x="2207063" y="5069064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17FCF6E-F008-414E-B306-159113DAE5AC}"/>
              </a:ext>
            </a:extLst>
          </p:cNvPr>
          <p:cNvSpPr/>
          <p:nvPr/>
        </p:nvSpPr>
        <p:spPr>
          <a:xfrm rot="5400000">
            <a:off x="1496411" y="4409869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84E5F0C-F410-43E5-BC10-BFE7C4035A76}"/>
              </a:ext>
            </a:extLst>
          </p:cNvPr>
          <p:cNvSpPr/>
          <p:nvPr/>
        </p:nvSpPr>
        <p:spPr>
          <a:xfrm>
            <a:off x="1740819" y="510450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4DF1AC1-F801-4DC6-82C8-F8F53787E939}"/>
              </a:ext>
            </a:extLst>
          </p:cNvPr>
          <p:cNvSpPr/>
          <p:nvPr/>
        </p:nvSpPr>
        <p:spPr>
          <a:xfrm rot="5400000">
            <a:off x="1280647" y="4661249"/>
            <a:ext cx="432048" cy="432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C8A71F8B-F4C9-4815-975E-3699CA4246F5}"/>
              </a:ext>
            </a:extLst>
          </p:cNvPr>
          <p:cNvSpPr/>
          <p:nvPr/>
        </p:nvSpPr>
        <p:spPr>
          <a:xfrm rot="5400000">
            <a:off x="2230733" y="4672457"/>
            <a:ext cx="432048" cy="432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25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4.79167E-6 0.25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1 0.24305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5" grpId="0"/>
      <p:bldP spid="26" grpId="0" animBg="1"/>
      <p:bldP spid="26" grpId="1" animBg="1"/>
      <p:bldP spid="27" grpId="0" animBg="1"/>
      <p:bldP spid="27" grpId="1" animBg="1"/>
      <p:bldP spid="30" grpId="0"/>
      <p:bldP spid="31" grpId="0"/>
      <p:bldP spid="32" grpId="0"/>
      <p:bldP spid="33" grpId="0"/>
      <p:bldP spid="34" grpId="0"/>
      <p:bldP spid="35" grpId="0"/>
      <p:bldP spid="36" grpId="0" animBg="1"/>
      <p:bldP spid="36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</a:t>
            </a: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ru-RU" sz="226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Сингулярное разложение Матриц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2.9 Снижение Размерности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91544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4576457" y="2830227"/>
                <a:ext cx="19442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3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32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457" y="2830227"/>
                <a:ext cx="194421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1671495" y="2740698"/>
                <a:ext cx="2124556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495" y="2740698"/>
                <a:ext cx="2124556" cy="9017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878FA82-9015-4AD1-BCB4-947D5A7A05D7}"/>
                  </a:ext>
                </a:extLst>
              </p:cNvPr>
              <p:cNvSpPr/>
              <p:nvPr/>
            </p:nvSpPr>
            <p:spPr>
              <a:xfrm>
                <a:off x="952656" y="3755164"/>
                <a:ext cx="2362570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= 0</m:t>
                    </m:r>
                  </m:oMath>
                </a14:m>
                <a:r>
                  <a:rPr lang="ru-RU" sz="2400" dirty="0">
                    <a:latin typeface="Montserrat" panose="020B0604020202020204" charset="-52"/>
                  </a:rPr>
                  <a:t> </a:t>
                </a: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878FA82-9015-4AD1-BCB4-947D5A7A0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56" y="3755164"/>
                <a:ext cx="2362570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20AEFFC-F2BC-41C4-98DB-1F72B0B7A933}"/>
                  </a:ext>
                </a:extLst>
              </p:cNvPr>
              <p:cNvSpPr/>
              <p:nvPr/>
            </p:nvSpPr>
            <p:spPr>
              <a:xfrm>
                <a:off x="3772378" y="3756099"/>
                <a:ext cx="45225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dirty="0">
                    <a:latin typeface="Montserrat" panose="020B0604020202020204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–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единичная матрица</a:t>
                </a: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20AEFFC-F2BC-41C4-98DB-1F72B0B7A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378" y="3756099"/>
                <a:ext cx="4522585" cy="584775"/>
              </a:xfrm>
              <a:prstGeom prst="rect">
                <a:avLst/>
              </a:prstGeom>
              <a:blipFill>
                <a:blip r:embed="rId7"/>
                <a:stretch>
                  <a:fillRect t="-12500" r="-1617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AB5FC8-49DC-4AF2-B3D8-1F0767003A7D}"/>
                  </a:ext>
                </a:extLst>
              </p:cNvPr>
              <p:cNvSpPr txBox="1"/>
              <p:nvPr/>
            </p:nvSpPr>
            <p:spPr>
              <a:xfrm>
                <a:off x="7912728" y="1771603"/>
                <a:ext cx="4749905" cy="1698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AB5FC8-49DC-4AF2-B3D8-1F0767003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728" y="1771603"/>
                <a:ext cx="4749905" cy="16982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4BD7F49-EFBD-4986-8B23-EF16E6166AA5}"/>
                  </a:ext>
                </a:extLst>
              </p:cNvPr>
              <p:cNvSpPr/>
              <p:nvPr/>
            </p:nvSpPr>
            <p:spPr>
              <a:xfrm>
                <a:off x="1438104" y="4473517"/>
                <a:ext cx="2666051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=0</m:t>
                    </m:r>
                  </m:oMath>
                </a14:m>
                <a:r>
                  <a:rPr lang="ru-RU" sz="2400" dirty="0">
                    <a:latin typeface="Montserrat" panose="020B0604020202020204" charset="-52"/>
                  </a:rPr>
                  <a:t> </a:t>
                </a: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4BD7F49-EFBD-4986-8B23-EF16E6166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04" y="4473517"/>
                <a:ext cx="2666051" cy="5132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DE795D4-DF09-478D-8EC2-C7D60C80653E}"/>
                  </a:ext>
                </a:extLst>
              </p:cNvPr>
              <p:cNvSpPr/>
              <p:nvPr/>
            </p:nvSpPr>
            <p:spPr>
              <a:xfrm>
                <a:off x="1063072" y="5197588"/>
                <a:ext cx="5229765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m:rPr>
                        <m:nor/>
                      </m:rPr>
                      <a:rPr lang="ru-RU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=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)(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)...(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)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=0</m:t>
                    </m:r>
                  </m:oMath>
                </a14:m>
                <a:r>
                  <a:rPr lang="ru-RU" sz="2000" dirty="0">
                    <a:latin typeface="Montserrat" panose="020B0604020202020204" charset="-52"/>
                  </a:rPr>
                  <a:t> </a:t>
                </a: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DE795D4-DF09-478D-8EC2-C7D60C806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072" y="5197588"/>
                <a:ext cx="5229765" cy="453137"/>
              </a:xfrm>
              <a:prstGeom prst="rect">
                <a:avLst/>
              </a:prstGeom>
              <a:blipFill>
                <a:blip r:embed="rId10"/>
                <a:stretch>
                  <a:fillRect l="-350" b="-216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65D9DEE-8950-4C33-A0BB-7015007513F2}"/>
                  </a:ext>
                </a:extLst>
              </p:cNvPr>
              <p:cNvSpPr/>
              <p:nvPr/>
            </p:nvSpPr>
            <p:spPr>
              <a:xfrm>
                <a:off x="1099219" y="5873974"/>
                <a:ext cx="2227918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m:rPr>
                        <m:nor/>
                      </m:rPr>
                      <a:rPr lang="ru-RU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= 0</m:t>
                    </m:r>
                  </m:oMath>
                </a14:m>
                <a:r>
                  <a:rPr lang="ru-RU" sz="2000" dirty="0">
                    <a:latin typeface="Montserrat" panose="020B0604020202020204" charset="-52"/>
                  </a:rPr>
                  <a:t> 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65D9DEE-8950-4C33-A0BB-701500751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219" y="5873974"/>
                <a:ext cx="2227918" cy="491417"/>
              </a:xfrm>
              <a:prstGeom prst="rect">
                <a:avLst/>
              </a:prstGeom>
              <a:blipFill>
                <a:blip r:embed="rId11"/>
                <a:stretch>
                  <a:fillRect l="-2186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вал 14">
            <a:extLst>
              <a:ext uri="{FF2B5EF4-FFF2-40B4-BE49-F238E27FC236}">
                <a16:creationId xmlns:a16="http://schemas.microsoft.com/office/drawing/2014/main" id="{4FD93814-0BC9-4656-8780-97B015E91671}"/>
              </a:ext>
            </a:extLst>
          </p:cNvPr>
          <p:cNvSpPr/>
          <p:nvPr/>
        </p:nvSpPr>
        <p:spPr>
          <a:xfrm rot="6602461" flipH="1">
            <a:off x="9366328" y="491277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CF14C1F2-E88E-439A-9A7E-7FA269E9318F}"/>
              </a:ext>
            </a:extLst>
          </p:cNvPr>
          <p:cNvSpPr/>
          <p:nvPr/>
        </p:nvSpPr>
        <p:spPr>
          <a:xfrm rot="6602461" flipH="1">
            <a:off x="9518728" y="506517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E6C7063-2F7C-4DC0-ACE5-DE1C6584EF51}"/>
              </a:ext>
            </a:extLst>
          </p:cNvPr>
          <p:cNvSpPr/>
          <p:nvPr/>
        </p:nvSpPr>
        <p:spPr>
          <a:xfrm rot="6602461" flipH="1">
            <a:off x="9671128" y="521757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2A755182-FFE8-4B7F-9392-D49AEE7E64B8}"/>
              </a:ext>
            </a:extLst>
          </p:cNvPr>
          <p:cNvSpPr/>
          <p:nvPr/>
        </p:nvSpPr>
        <p:spPr>
          <a:xfrm rot="6602461" flipH="1">
            <a:off x="9823528" y="536997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A7BE5A6C-9E72-4F7B-9843-BA6F2B38D167}"/>
              </a:ext>
            </a:extLst>
          </p:cNvPr>
          <p:cNvSpPr/>
          <p:nvPr/>
        </p:nvSpPr>
        <p:spPr>
          <a:xfrm rot="6602461" flipH="1">
            <a:off x="9975928" y="552237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4555E97B-8143-4674-A0D6-0886C47BDA9B}"/>
              </a:ext>
            </a:extLst>
          </p:cNvPr>
          <p:cNvSpPr/>
          <p:nvPr/>
        </p:nvSpPr>
        <p:spPr>
          <a:xfrm rot="5802121" flipH="1">
            <a:off x="10217911" y="564139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EE5F233A-CDFE-4857-9648-163258668712}"/>
              </a:ext>
            </a:extLst>
          </p:cNvPr>
          <p:cNvSpPr/>
          <p:nvPr/>
        </p:nvSpPr>
        <p:spPr>
          <a:xfrm rot="6602461" flipH="1">
            <a:off x="10379592" y="593488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43F7CC6F-14AD-4177-BD4D-1B7535CE70D9}"/>
              </a:ext>
            </a:extLst>
          </p:cNvPr>
          <p:cNvSpPr/>
          <p:nvPr/>
        </p:nvSpPr>
        <p:spPr>
          <a:xfrm rot="6602461" flipH="1">
            <a:off x="9856431" y="494103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9FF75C52-37EB-476A-9639-D29B403735FA}"/>
              </a:ext>
            </a:extLst>
          </p:cNvPr>
          <p:cNvSpPr/>
          <p:nvPr/>
        </p:nvSpPr>
        <p:spPr>
          <a:xfrm rot="6602461" flipH="1">
            <a:off x="10059848" y="506199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EDF284F9-E36B-4B83-AA12-6E296FED9056}"/>
              </a:ext>
            </a:extLst>
          </p:cNvPr>
          <p:cNvSpPr/>
          <p:nvPr/>
        </p:nvSpPr>
        <p:spPr>
          <a:xfrm rot="6602461" flipH="1">
            <a:off x="10024413" y="527529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9C00AB9F-6FF8-4A40-8244-96D8C98BA428}"/>
              </a:ext>
            </a:extLst>
          </p:cNvPr>
          <p:cNvSpPr/>
          <p:nvPr/>
        </p:nvSpPr>
        <p:spPr>
          <a:xfrm rot="6602461" flipH="1">
            <a:off x="10262305" y="533296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BF5CB04B-E49D-4146-8A34-84EC362AA57D}"/>
              </a:ext>
            </a:extLst>
          </p:cNvPr>
          <p:cNvSpPr/>
          <p:nvPr/>
        </p:nvSpPr>
        <p:spPr>
          <a:xfrm rot="6602461" flipH="1">
            <a:off x="9338728" y="52116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716FAEC-06AF-4A05-A93B-1E2008725B9A}"/>
              </a:ext>
            </a:extLst>
          </p:cNvPr>
          <p:cNvSpPr/>
          <p:nvPr/>
        </p:nvSpPr>
        <p:spPr>
          <a:xfrm rot="6602461" flipH="1">
            <a:off x="9491128" y="53640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0A6EEF19-2ED6-4268-B3C5-3BEB6BD7594E}"/>
              </a:ext>
            </a:extLst>
          </p:cNvPr>
          <p:cNvSpPr/>
          <p:nvPr/>
        </p:nvSpPr>
        <p:spPr>
          <a:xfrm rot="6602461" flipH="1">
            <a:off x="9643528" y="55164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69597AD4-FCC8-4A81-986B-0E62D8E8C836}"/>
              </a:ext>
            </a:extLst>
          </p:cNvPr>
          <p:cNvSpPr/>
          <p:nvPr/>
        </p:nvSpPr>
        <p:spPr>
          <a:xfrm rot="6602461" flipH="1">
            <a:off x="9856432" y="571394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85AA4A06-02D9-4F00-A591-658207C07E5D}"/>
              </a:ext>
            </a:extLst>
          </p:cNvPr>
          <p:cNvSpPr/>
          <p:nvPr/>
        </p:nvSpPr>
        <p:spPr>
          <a:xfrm rot="6602461" flipH="1">
            <a:off x="10448697" y="559203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35D81B56-6EEA-4AEA-9B1B-A15880B3CCA4}"/>
              </a:ext>
            </a:extLst>
          </p:cNvPr>
          <p:cNvSpPr/>
          <p:nvPr/>
        </p:nvSpPr>
        <p:spPr>
          <a:xfrm rot="6602461" flipH="1">
            <a:off x="10094768" y="581949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E2823E78-61C6-4DC8-B5C8-2ED21AC31548}"/>
              </a:ext>
            </a:extLst>
          </p:cNvPr>
          <p:cNvSpPr/>
          <p:nvPr/>
        </p:nvSpPr>
        <p:spPr>
          <a:xfrm rot="6602461" flipH="1">
            <a:off x="9590461" y="483544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F43E73A9-B4FE-47DA-B184-313F19A71906}"/>
              </a:ext>
            </a:extLst>
          </p:cNvPr>
          <p:cNvSpPr/>
          <p:nvPr/>
        </p:nvSpPr>
        <p:spPr>
          <a:xfrm rot="6602461" flipH="1">
            <a:off x="10622409" y="58194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F8A1AC35-937C-44C9-A64C-4FC917AB91F4}"/>
              </a:ext>
            </a:extLst>
          </p:cNvPr>
          <p:cNvCxnSpPr>
            <a:cxnSpLocks/>
          </p:cNvCxnSpPr>
          <p:nvPr/>
        </p:nvCxnSpPr>
        <p:spPr>
          <a:xfrm flipH="1" flipV="1">
            <a:off x="9157079" y="4545908"/>
            <a:ext cx="912296" cy="8885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CDE3FEF-AB55-4E5A-BC72-85A8B2736683}"/>
              </a:ext>
            </a:extLst>
          </p:cNvPr>
          <p:cNvCxnSpPr>
            <a:cxnSpLocks/>
          </p:cNvCxnSpPr>
          <p:nvPr/>
        </p:nvCxnSpPr>
        <p:spPr>
          <a:xfrm flipV="1">
            <a:off x="10062668" y="4910429"/>
            <a:ext cx="489308" cy="55524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3C986C3C-873C-4960-BAA7-BC9240DA1F01}"/>
              </a:ext>
            </a:extLst>
          </p:cNvPr>
          <p:cNvCxnSpPr>
            <a:cxnSpLocks/>
          </p:cNvCxnSpPr>
          <p:nvPr/>
        </p:nvCxnSpPr>
        <p:spPr>
          <a:xfrm flipV="1">
            <a:off x="10061573" y="5229700"/>
            <a:ext cx="218832" cy="2330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20A05508-803A-438D-828D-AD2BEA28BBE7}"/>
              </a:ext>
            </a:extLst>
          </p:cNvPr>
          <p:cNvCxnSpPr>
            <a:cxnSpLocks/>
          </p:cNvCxnSpPr>
          <p:nvPr/>
        </p:nvCxnSpPr>
        <p:spPr>
          <a:xfrm flipH="1" flipV="1">
            <a:off x="9885178" y="5247161"/>
            <a:ext cx="206296" cy="2141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D5888853-72DC-4832-AE53-86975DE0F7A7}"/>
                  </a:ext>
                </a:extLst>
              </p:cNvPr>
              <p:cNvSpPr/>
              <p:nvPr/>
            </p:nvSpPr>
            <p:spPr>
              <a:xfrm>
                <a:off x="10166282" y="5245981"/>
                <a:ext cx="460319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D5888853-72DC-4832-AE53-86975DE0F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282" y="5245981"/>
                <a:ext cx="460319" cy="3801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BED821A6-1999-4AF2-B579-61BDAF94C0DC}"/>
                  </a:ext>
                </a:extLst>
              </p:cNvPr>
              <p:cNvSpPr/>
              <p:nvPr/>
            </p:nvSpPr>
            <p:spPr>
              <a:xfrm>
                <a:off x="10546524" y="4820617"/>
                <a:ext cx="679866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ru-RU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BED821A6-1999-4AF2-B579-61BDAF94C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524" y="4820617"/>
                <a:ext cx="679866" cy="3801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F1363FCF-2BF1-4CB7-8727-BF290489AF42}"/>
                  </a:ext>
                </a:extLst>
              </p:cNvPr>
              <p:cNvSpPr/>
              <p:nvPr/>
            </p:nvSpPr>
            <p:spPr>
              <a:xfrm>
                <a:off x="8665001" y="4748834"/>
                <a:ext cx="720518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ru-RU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F1363FCF-2BF1-4CB7-8727-BF290489A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001" y="4748834"/>
                <a:ext cx="720518" cy="3801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1634059" y="1919366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59" y="1919366"/>
                <a:ext cx="181185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4231346" y="1691754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346" y="1691754"/>
                <a:ext cx="3019735" cy="104708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78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/>
      <p:bldP spid="40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91544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01551"/>
            <a:ext cx="5642579" cy="393270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313" y="1783533"/>
            <a:ext cx="5883326" cy="400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9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91544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7978" y="2123622"/>
            <a:ext cx="5680674" cy="300531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5700" y="1729211"/>
            <a:ext cx="5022462" cy="489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8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895214" y="1726462"/>
            <a:ext cx="6012581" cy="243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600" b="1" dirty="0" smtClean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Предположите, какой будет результат применения метода главных компонент к таким данным?</a:t>
            </a:r>
            <a:endParaRPr lang="ru-RU" sz="36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53087" y="5140010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885" y="823865"/>
            <a:ext cx="4412789" cy="44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3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764945" y="875804"/>
            <a:ext cx="9009174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Объясненная Дисперсия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Explained Variance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/>
              <p:nvPr/>
            </p:nvSpPr>
            <p:spPr>
              <a:xfrm>
                <a:off x="9719838" y="1517097"/>
                <a:ext cx="2328936" cy="1162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/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838" y="1517097"/>
                <a:ext cx="2328936" cy="1162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08C2CBB-1A21-4BAD-B005-E81FB6307185}"/>
                  </a:ext>
                </a:extLst>
              </p:cNvPr>
              <p:cNvSpPr/>
              <p:nvPr/>
            </p:nvSpPr>
            <p:spPr>
              <a:xfrm>
                <a:off x="119336" y="1892364"/>
                <a:ext cx="41773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-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Объясненная Дисперсия </a:t>
                </a:r>
                <a:endParaRPr lang="ru-RU" sz="24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08C2CBB-1A21-4BAD-B005-E81FB6307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892364"/>
                <a:ext cx="4177362" cy="461665"/>
              </a:xfrm>
              <a:prstGeom prst="rect">
                <a:avLst/>
              </a:prstGeom>
              <a:blipFill>
                <a:blip r:embed="rId5"/>
                <a:stretch>
                  <a:fillRect l="-438" t="-9211" r="-584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D1CC667-4BA7-4F3D-8ED0-7565373295CB}"/>
              </a:ext>
            </a:extLst>
          </p:cNvPr>
          <p:cNvSpPr/>
          <p:nvPr/>
        </p:nvSpPr>
        <p:spPr>
          <a:xfrm>
            <a:off x="4361436" y="1939660"/>
            <a:ext cx="5570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Кумулятивная Объясненная Дисперсия</a:t>
            </a:r>
            <a:endParaRPr lang="ru-RU" sz="2000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58063B2-5A29-431C-8BF2-B24B5EA5A1C9}"/>
                  </a:ext>
                </a:extLst>
              </p:cNvPr>
              <p:cNvSpPr/>
              <p:nvPr/>
            </p:nvSpPr>
            <p:spPr>
              <a:xfrm>
                <a:off x="5680540" y="4058300"/>
                <a:ext cx="10983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58063B2-5A29-431C-8BF2-B24B5EA5A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540" y="4058300"/>
                <a:ext cx="10983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0045407-110E-4473-A7E8-B4895D5D587B}"/>
                  </a:ext>
                </a:extLst>
              </p:cNvPr>
              <p:cNvSpPr/>
              <p:nvPr/>
            </p:nvSpPr>
            <p:spPr>
              <a:xfrm>
                <a:off x="9162629" y="6413481"/>
                <a:ext cx="5953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0045407-110E-4473-A7E8-B4895D5D5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629" y="6413481"/>
                <a:ext cx="5953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8">
            <a:extLst>
              <a:ext uri="{FF2B5EF4-FFF2-40B4-BE49-F238E27FC236}">
                <a16:creationId xmlns:a16="http://schemas.microsoft.com/office/drawing/2014/main" id="{77E9E525-CEB0-496A-9855-BAA4D8FAF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34" y="2586259"/>
            <a:ext cx="52578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58B6926F-B092-4C82-80F3-1676BED2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636912"/>
            <a:ext cx="51339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BFAD358-9164-4DC2-A41C-8F2720E43609}"/>
                  </a:ext>
                </a:extLst>
              </p:cNvPr>
              <p:cNvSpPr/>
              <p:nvPr/>
            </p:nvSpPr>
            <p:spPr>
              <a:xfrm>
                <a:off x="2954803" y="6411966"/>
                <a:ext cx="5953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BFAD358-9164-4DC2-A41C-8F2720E43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03" y="6411966"/>
                <a:ext cx="59535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81BAE4FD-A731-4468-9C69-D30E89858531}"/>
                  </a:ext>
                </a:extLst>
              </p:cNvPr>
              <p:cNvSpPr/>
              <p:nvPr/>
            </p:nvSpPr>
            <p:spPr>
              <a:xfrm>
                <a:off x="-20240" y="4005064"/>
                <a:ext cx="9928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l-G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</m:func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81BAE4FD-A731-4468-9C69-D30E89858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240" y="4005064"/>
                <a:ext cx="99283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11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9" grpId="0"/>
      <p:bldP spid="10" grpId="0"/>
      <p:bldP spid="11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57636" y="803935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 что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?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6E84DC-A171-42F0-8960-25E4BB1925D0}"/>
              </a:ext>
            </a:extLst>
          </p:cNvPr>
          <p:cNvSpPr/>
          <p:nvPr/>
        </p:nvSpPr>
        <p:spPr>
          <a:xfrm>
            <a:off x="356816" y="3026668"/>
            <a:ext cx="67805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Матрица трансформации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793E6F4-DCAD-43A1-9D86-79B54D9FB5CE}"/>
                  </a:ext>
                </a:extLst>
              </p:cNvPr>
              <p:cNvSpPr/>
              <p:nvPr/>
            </p:nvSpPr>
            <p:spPr>
              <a:xfrm>
                <a:off x="6600056" y="2925068"/>
                <a:ext cx="4780539" cy="589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</m:t>
                        </m:r>
                        <m:acc>
                          <m:accPr>
                            <m:chr m:val="⃗"/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…,</m:t>
                        </m:r>
                        <m:acc>
                          <m:accPr>
                            <m:chr m:val="⃗"/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i="0" dirty="0" smtClean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793E6F4-DCAD-43A1-9D86-79B54D9FB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2925068"/>
                <a:ext cx="4780539" cy="589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AE069E9-3B87-42E7-924E-1B4C5D11F40E}"/>
                  </a:ext>
                </a:extLst>
              </p:cNvPr>
              <p:cNvSpPr/>
              <p:nvPr/>
            </p:nvSpPr>
            <p:spPr>
              <a:xfrm>
                <a:off x="623392" y="4725144"/>
                <a:ext cx="4237186" cy="640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m:t>W</m:t>
                      </m:r>
                      <m:r>
                        <a:rPr lang="en-US" sz="2800" b="0" i="1" baseline="30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(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</m:sSubSup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)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AE069E9-3B87-42E7-924E-1B4C5D11F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725144"/>
                <a:ext cx="4237186" cy="640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612AF57-8372-4DD8-A72F-BDFABE349E62}"/>
                  </a:ext>
                </a:extLst>
              </p:cNvPr>
              <p:cNvSpPr/>
              <p:nvPr/>
            </p:nvSpPr>
            <p:spPr>
              <a:xfrm>
                <a:off x="1007934" y="5705619"/>
                <a:ext cx="5298823" cy="478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  <m:sup/>
                      </m:sSubSup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/>
                      </m:sSub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/>
                      </m:sSubSup>
                    </m:oMath>
                  </m:oMathPara>
                </a14:m>
                <a:endParaRPr lang="ru-RU" sz="20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612AF57-8372-4DD8-A72F-BDFABE349E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34" y="5705619"/>
                <a:ext cx="5298823" cy="478849"/>
              </a:xfrm>
              <a:prstGeom prst="rect">
                <a:avLst/>
              </a:prstGeom>
              <a:blipFill>
                <a:blip r:embed="rId6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9A20153-7C0D-40CF-83EB-67863AF8D199}"/>
                  </a:ext>
                </a:extLst>
              </p:cNvPr>
              <p:cNvSpPr/>
              <p:nvPr/>
            </p:nvSpPr>
            <p:spPr>
              <a:xfrm>
                <a:off x="876562" y="3842492"/>
                <a:ext cx="7433445" cy="565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i="1">
                            <a:solidFill>
                              <a:schemeClr val="bg1"/>
                            </a:solidFill>
                            <a:latin typeface="Montserrat" panose="020B0604020202020204" charset="-5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i="0" dirty="0" smtClean="0">
                            <a:solidFill>
                              <a:schemeClr val="bg1"/>
                            </a:solidFill>
                            <a:latin typeface="Montserrat" panose="020B0604020202020204" charset="-5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</a:rPr>
                  <a:t>- “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</a:rPr>
                  <a:t>веса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</a:rPr>
                  <a:t>”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</a:rPr>
                  <a:t>исходных параметров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9A20153-7C0D-40CF-83EB-67863AF8D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62" y="3842492"/>
                <a:ext cx="7433445" cy="565668"/>
              </a:xfrm>
              <a:prstGeom prst="rect">
                <a:avLst/>
              </a:prstGeom>
              <a:blipFill>
                <a:blip r:embed="rId7"/>
                <a:stretch>
                  <a:fillRect t="-8602" b="-236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0DDC4B1-7045-48D3-91BD-4CF7D60CDB28}"/>
                  </a:ext>
                </a:extLst>
              </p:cNvPr>
              <p:cNvSpPr/>
              <p:nvPr/>
            </p:nvSpPr>
            <p:spPr>
              <a:xfrm>
                <a:off x="5155288" y="4743497"/>
                <a:ext cx="1045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&lt;</a:t>
                </a:r>
                <a:r>
                  <a:rPr lang="en-US" sz="2800" i="1" dirty="0" smtClean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p</a:t>
                </a:r>
                <a:r>
                  <a:rPr lang="en-US" sz="2800" dirty="0" smtClean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0DDC4B1-7045-48D3-91BD-4CF7D60CD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288" y="4743497"/>
                <a:ext cx="1045799" cy="523220"/>
              </a:xfrm>
              <a:prstGeom prst="rect">
                <a:avLst/>
              </a:prstGeom>
              <a:blipFill>
                <a:blip r:embed="rId8"/>
                <a:stretch>
                  <a:fillRect t="-10465" r="-1170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9A3ED53-CAC5-4C19-8107-15F69358FCAD}"/>
              </a:ext>
            </a:extLst>
          </p:cNvPr>
          <p:cNvSpPr/>
          <p:nvPr/>
        </p:nvSpPr>
        <p:spPr>
          <a:xfrm>
            <a:off x="6432929" y="4454462"/>
            <a:ext cx="437010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Главные Компоненты </a:t>
            </a:r>
          </a:p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</a:rPr>
              <a:t>Principal Components</a:t>
            </a:r>
            <a:endParaRPr lang="ru-RU" sz="2800" dirty="0">
              <a:latin typeface="Montserrat" panose="020B0604020202020204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ADBD00E-A0D4-4CF9-9090-BB7ECA04FD8A}"/>
              </a:ext>
            </a:extLst>
          </p:cNvPr>
          <p:cNvSpPr/>
          <p:nvPr/>
        </p:nvSpPr>
        <p:spPr>
          <a:xfrm>
            <a:off x="6528048" y="5661248"/>
            <a:ext cx="56332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Первая Главная Компонента</a:t>
            </a:r>
            <a:endParaRPr lang="ru-RU" sz="2800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8290381" y="1642964"/>
                <a:ext cx="331236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4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44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81" y="1642964"/>
                <a:ext cx="3312368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5739050" y="1598536"/>
                <a:ext cx="2550185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Cambria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050" y="1598536"/>
                <a:ext cx="2550185" cy="1133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221717" y="1964634"/>
                <a:ext cx="181185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6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7" y="1964634"/>
                <a:ext cx="1811856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2176208" y="1628380"/>
                <a:ext cx="3019735" cy="13198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208" y="1628380"/>
                <a:ext cx="3019735" cy="13198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32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 выбрать </a:t>
            </a:r>
            <a:r>
              <a:rPr lang="en-US" sz="32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p’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/>
              <p:nvPr/>
            </p:nvSpPr>
            <p:spPr>
              <a:xfrm>
                <a:off x="1127448" y="3933056"/>
                <a:ext cx="8784976" cy="1162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такое что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/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≥0.9 (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ну или другой порог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3933056"/>
                <a:ext cx="8784976" cy="1162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36E84DC-A171-42F0-8960-25E4BB1925D0}"/>
              </a:ext>
            </a:extLst>
          </p:cNvPr>
          <p:cNvSpPr/>
          <p:nvPr/>
        </p:nvSpPr>
        <p:spPr>
          <a:xfrm>
            <a:off x="802059" y="1860794"/>
            <a:ext cx="101558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1.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Выбрать произвольно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674DD18-235A-4639-AB5E-E2EA63E9FA8B}"/>
              </a:ext>
            </a:extLst>
          </p:cNvPr>
          <p:cNvSpPr/>
          <p:nvPr/>
        </p:nvSpPr>
        <p:spPr>
          <a:xfrm>
            <a:off x="695400" y="2996952"/>
            <a:ext cx="113842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2.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Выберите порог для кумулятивной объясненной дисперсии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3016241-E14C-4DC4-957D-2DB10424C4E4}"/>
              </a:ext>
            </a:extLst>
          </p:cNvPr>
          <p:cNvSpPr/>
          <p:nvPr/>
        </p:nvSpPr>
        <p:spPr>
          <a:xfrm>
            <a:off x="814888" y="4796823"/>
            <a:ext cx="113546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3.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Выберите порог для добавления объясненной дисперсии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793E6F4-DCAD-43A1-9D86-79B54D9FB5CE}"/>
              </a:ext>
            </a:extLst>
          </p:cNvPr>
          <p:cNvSpPr/>
          <p:nvPr/>
        </p:nvSpPr>
        <p:spPr>
          <a:xfrm>
            <a:off x="1432624" y="2500896"/>
            <a:ext cx="50529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2 или 3 для визуализации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79E3DBB-578A-4115-9048-4226715BC696}"/>
                  </a:ext>
                </a:extLst>
              </p:cNvPr>
              <p:cNvSpPr/>
              <p:nvPr/>
            </p:nvSpPr>
            <p:spPr>
              <a:xfrm>
                <a:off x="1415480" y="5877272"/>
                <a:ext cx="8640960" cy="4901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до тех пор пока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≥0.001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ну или другой порог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79E3DBB-578A-4115-9048-4226715BC6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5877272"/>
                <a:ext cx="8640960" cy="4901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94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Набор </a:t>
            </a:r>
            <a:r>
              <a:rPr lang="en-US" sz="32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MNIST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6D6CA1C3-8382-4A2D-85CE-FE27AAE8A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24" y="1690520"/>
            <a:ext cx="7344816" cy="13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736" y="3046641"/>
            <a:ext cx="6264696" cy="37207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26866" b="74421"/>
          <a:stretch/>
        </p:blipFill>
        <p:spPr>
          <a:xfrm>
            <a:off x="6738351" y="3869080"/>
            <a:ext cx="4961967" cy="15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1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Набор </a:t>
            </a:r>
            <a:r>
              <a:rPr lang="en-US" sz="32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Fashion MNIST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724" y="3627965"/>
            <a:ext cx="4837951" cy="321257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l="-120" t="34175" r="1"/>
          <a:stretch/>
        </p:blipFill>
        <p:spPr>
          <a:xfrm>
            <a:off x="3552824" y="1729684"/>
            <a:ext cx="4411253" cy="193237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75011"/>
          <a:stretch/>
        </p:blipFill>
        <p:spPr>
          <a:xfrm>
            <a:off x="5052023" y="4112504"/>
            <a:ext cx="7115175" cy="16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3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Набор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Labeled Faces in the Wild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7C5EF9F-BF3E-4D67-A0A0-F8D7F4427E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3234" b="69149"/>
          <a:stretch/>
        </p:blipFill>
        <p:spPr>
          <a:xfrm>
            <a:off x="616809" y="1954330"/>
            <a:ext cx="11093100" cy="1830018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20462436-6F9E-4794-B637-EFE1E626E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" r="19964" b="75647"/>
          <a:stretch/>
        </p:blipFill>
        <p:spPr bwMode="auto">
          <a:xfrm>
            <a:off x="2241041" y="4222650"/>
            <a:ext cx="8071357" cy="170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1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ru-RU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Сингулярное разложение Матриц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53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 smtClean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lang="ru-RU" sz="2394" dirty="0" smtClean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2.9 Снижение Размерности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09862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103966" y="860439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Ключевые Шаги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6733D07-7AF9-4A78-B63F-623EE0046BBC}"/>
              </a:ext>
            </a:extLst>
          </p:cNvPr>
          <p:cNvSpPr/>
          <p:nvPr/>
        </p:nvSpPr>
        <p:spPr>
          <a:xfrm>
            <a:off x="371936" y="1840983"/>
            <a:ext cx="115518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Стандартизовать данные (ну или хотя бы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центрировать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вычесть среднее) 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Вычислить ковариационную матрицу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из матрицы признаков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Найти собственные векторы и собственные значения ковариационной матрицы  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Упорядочить собственные векторы в порядке убывания в зависимости от величины соответствующих им собственных значений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Определить количество главных компонент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Построить матрицу трансформации по выбранному количеству главных компонент  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Вычислить новое пространство признаков</a:t>
            </a:r>
            <a:endParaRPr lang="en-US" sz="2000" b="0" i="0" dirty="0">
              <a:solidFill>
                <a:schemeClr val="bg1"/>
              </a:solidFill>
              <a:effectLst/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46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792162" y="1454953"/>
            <a:ext cx="10655300" cy="234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4000" b="1" dirty="0" smtClean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главных компонент на Синтетических данных и на Данных </a:t>
            </a:r>
            <a:r>
              <a:rPr lang="en-US" sz="4000" b="1" dirty="0" smtClean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MNIST</a:t>
            </a:r>
            <a:endParaRPr lang="ru-RU" sz="40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883232" y="4104503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https://colab.research.google.com/drive/1QNlEoJ6VvxNpixw_J1tfwsAhvPzT3OF0?usp=sharing</a:t>
            </a:r>
            <a:r>
              <a:rPr lang="en-US" sz="2800" dirty="0"/>
              <a:t>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9308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1990026" y="1555537"/>
            <a:ext cx="8351838" cy="234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4000" b="1" dirty="0" smtClean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главных компонент на </a:t>
            </a:r>
            <a:r>
              <a:rPr lang="ru-RU" sz="40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данных про Машинки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883232" y="4104503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</a:t>
            </a:r>
            <a:r>
              <a:rPr lang="tr-TR" sz="2800" dirty="0" smtClean="0">
                <a:hlinkClick r:id="rId4"/>
              </a:rPr>
              <a:t>colab.research.google.com/drive/11jhiVpXUmT3yEUZnrJaxgks0OeJiYpS9?usp=sharing</a:t>
            </a:r>
            <a:r>
              <a:rPr lang="ru-RU" sz="2800" dirty="0" smtClean="0"/>
              <a:t>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0774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ru-RU" sz="2261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Сингулярное разложение Матриц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2.9 Снижение Размерности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63875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149686" y="851295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FC9002F-E7C4-4121-9112-555B98361554}"/>
              </a:ext>
            </a:extLst>
          </p:cNvPr>
          <p:cNvSpPr/>
          <p:nvPr/>
        </p:nvSpPr>
        <p:spPr>
          <a:xfrm>
            <a:off x="453748" y="1709906"/>
            <a:ext cx="7005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sklearn.decomposition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PCA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55C48F7-F872-4AD0-B96E-817D49D16B3D}"/>
              </a:ext>
            </a:extLst>
          </p:cNvPr>
          <p:cNvSpPr/>
          <p:nvPr/>
        </p:nvSpPr>
        <p:spPr>
          <a:xfrm>
            <a:off x="483273" y="2175765"/>
            <a:ext cx="2212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pca = PCA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EE0806-924D-49F7-A129-D8AB5655957E}"/>
              </a:ext>
            </a:extLst>
          </p:cNvPr>
          <p:cNvSpPr/>
          <p:nvPr/>
        </p:nvSpPr>
        <p:spPr>
          <a:xfrm>
            <a:off x="486975" y="2656291"/>
            <a:ext cx="4977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pca = PCA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n_components=</a:t>
            </a:r>
            <a:r>
              <a:rPr lang="pt-B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10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3661C44-86F3-4A42-AB0A-1E197D8186A9}"/>
              </a:ext>
            </a:extLst>
          </p:cNvPr>
          <p:cNvSpPr/>
          <p:nvPr/>
        </p:nvSpPr>
        <p:spPr>
          <a:xfrm>
            <a:off x="514959" y="3409864"/>
            <a:ext cx="5715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pca_result = </a:t>
            </a:r>
            <a:r>
              <a:rPr lang="tr-TR" sz="24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pca.transform</a:t>
            </a:r>
            <a:r>
              <a:rPr lang="tr-TR" sz="24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54CD0BB-C642-4222-9912-5E354A5B9A1A}"/>
              </a:ext>
            </a:extLst>
          </p:cNvPr>
          <p:cNvSpPr/>
          <p:nvPr/>
        </p:nvSpPr>
        <p:spPr>
          <a:xfrm>
            <a:off x="497437" y="4294288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W=pca.components_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7112C78-0B06-4798-A743-3510DF809802}"/>
              </a:ext>
            </a:extLst>
          </p:cNvPr>
          <p:cNvSpPr/>
          <p:nvPr/>
        </p:nvSpPr>
        <p:spPr>
          <a:xfrm>
            <a:off x="483273" y="5236687"/>
            <a:ext cx="6083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EV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=pca.explained_variance_ratio_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674C400-455C-4F48-AB26-999350F2D6FE}"/>
              </a:ext>
            </a:extLst>
          </p:cNvPr>
          <p:cNvSpPr/>
          <p:nvPr/>
        </p:nvSpPr>
        <p:spPr>
          <a:xfrm>
            <a:off x="486722" y="5746316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CEV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np.cumsum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(EV)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57C8768-AF27-4CAC-BEF3-A1F78ABD30A9}"/>
              </a:ext>
            </a:extLst>
          </p:cNvPr>
          <p:cNvSpPr/>
          <p:nvPr/>
        </p:nvSpPr>
        <p:spPr>
          <a:xfrm>
            <a:off x="446697" y="3866225"/>
            <a:ext cx="424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pca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1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 pca_result[:,0] 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1DD5BA0-0F79-43F6-A6DC-7E2DE5234D51}"/>
              </a:ext>
            </a:extLst>
          </p:cNvPr>
          <p:cNvSpPr/>
          <p:nvPr/>
        </p:nvSpPr>
        <p:spPr>
          <a:xfrm>
            <a:off x="485306" y="4802021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v1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W[0]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363D933-999F-4140-B458-F137258477BF}"/>
              </a:ext>
            </a:extLst>
          </p:cNvPr>
          <p:cNvSpPr/>
          <p:nvPr/>
        </p:nvSpPr>
        <p:spPr>
          <a:xfrm>
            <a:off x="7179185" y="2742244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0D8BFD4-081D-44C3-B808-EC96E8912772}"/>
              </a:ext>
            </a:extLst>
          </p:cNvPr>
          <p:cNvSpPr/>
          <p:nvPr/>
        </p:nvSpPr>
        <p:spPr>
          <a:xfrm>
            <a:off x="8691353" y="2746033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(70000, 784)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B321588-FA7A-4C94-A846-315D6BAD948B}"/>
              </a:ext>
            </a:extLst>
          </p:cNvPr>
          <p:cNvSpPr/>
          <p:nvPr/>
        </p:nvSpPr>
        <p:spPr>
          <a:xfrm>
            <a:off x="7133660" y="3273597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pca_result.shape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0266BB1-2966-4E65-A12C-9380FC7EAE48}"/>
              </a:ext>
            </a:extLst>
          </p:cNvPr>
          <p:cNvSpPr/>
          <p:nvPr/>
        </p:nvSpPr>
        <p:spPr>
          <a:xfrm>
            <a:off x="9725948" y="3250806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(70000, 10)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E7B507C-24A6-4090-AAFF-161890D09444}"/>
              </a:ext>
            </a:extLst>
          </p:cNvPr>
          <p:cNvSpPr/>
          <p:nvPr/>
        </p:nvSpPr>
        <p:spPr>
          <a:xfrm>
            <a:off x="7185264" y="4369790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W.shape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CE6420C-5C1A-4519-9E1A-A12652A2233F}"/>
              </a:ext>
            </a:extLst>
          </p:cNvPr>
          <p:cNvSpPr/>
          <p:nvPr/>
        </p:nvSpPr>
        <p:spPr>
          <a:xfrm>
            <a:off x="8383838" y="4386578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(10, 784)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5581EA6-B06A-4215-878F-3662B19EA436}"/>
              </a:ext>
            </a:extLst>
          </p:cNvPr>
          <p:cNvSpPr/>
          <p:nvPr/>
        </p:nvSpPr>
        <p:spPr>
          <a:xfrm>
            <a:off x="7185264" y="5319964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EV.shape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8958101-D6E0-4825-9B04-CF038D5FDC82}"/>
              </a:ext>
            </a:extLst>
          </p:cNvPr>
          <p:cNvSpPr/>
          <p:nvPr/>
        </p:nvSpPr>
        <p:spPr>
          <a:xfrm>
            <a:off x="8553416" y="5326925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(10,)</a:t>
            </a:r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8B839A8-C40B-497C-A209-B4AFD7182BCD}"/>
              </a:ext>
            </a:extLst>
          </p:cNvPr>
          <p:cNvSpPr/>
          <p:nvPr/>
        </p:nvSpPr>
        <p:spPr>
          <a:xfrm>
            <a:off x="482627" y="6207981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Y=X.dot(W.T)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3661C44-86F3-4A42-AB0A-1E197D8186A9}"/>
              </a:ext>
            </a:extLst>
          </p:cNvPr>
          <p:cNvSpPr/>
          <p:nvPr/>
        </p:nvSpPr>
        <p:spPr>
          <a:xfrm>
            <a:off x="493623" y="2986192"/>
            <a:ext cx="2028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pca.fit</a:t>
            </a:r>
            <a:r>
              <a:rPr lang="tr-TR" sz="24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00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1901952" y="1729273"/>
            <a:ext cx="9299448" cy="144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algn="ctr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главных компонент на данных про </a:t>
            </a:r>
            <a:r>
              <a:rPr lang="ru-RU" sz="3600" b="1" dirty="0" smtClean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Машинки </a:t>
            </a:r>
          </a:p>
          <a:p>
            <a:pPr algn="ctr"/>
            <a:r>
              <a:rPr lang="en-US" sz="3600" b="1" dirty="0" err="1" smtClean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Scikit</a:t>
            </a:r>
            <a:r>
              <a:rPr lang="en-US" sz="3600" b="1" dirty="0" smtClean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-learn </a:t>
            </a:r>
            <a:r>
              <a:rPr lang="en-US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edition</a:t>
            </a:r>
            <a:endParaRPr lang="ru-RU" sz="36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 algn="ctr"/>
            <a:endParaRPr lang="ru-RU" sz="36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2276424" y="4049639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https://colab.research.google.com/drive/1Wg0X8uBbw3fWz-Tn0rpw_5E7r2r8AlTc?usp=sharing</a:t>
            </a:r>
            <a:r>
              <a:rPr lang="ru-R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024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ru-RU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Сингулярное разложение Матриц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2.9 Снижение Размерности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52010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184712" y="55303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1FE70EA-7CDA-4B20-972C-542A358F1A6D}"/>
                  </a:ext>
                </a:extLst>
              </p:cNvPr>
              <p:cNvSpPr/>
              <p:nvPr/>
            </p:nvSpPr>
            <p:spPr>
              <a:xfrm>
                <a:off x="4693724" y="2582069"/>
                <a:ext cx="176003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1FE70EA-7CDA-4B20-972C-542A358F1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724" y="2582069"/>
                <a:ext cx="176003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/>
              <p:nvPr/>
            </p:nvSpPr>
            <p:spPr>
              <a:xfrm>
                <a:off x="2272411" y="3068960"/>
                <a:ext cx="2603597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411" y="3068960"/>
                <a:ext cx="2603597" cy="5734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/>
              <p:nvPr/>
            </p:nvSpPr>
            <p:spPr>
              <a:xfrm>
                <a:off x="6183844" y="3077747"/>
                <a:ext cx="4288225" cy="592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…,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844" y="3077747"/>
                <a:ext cx="4288225" cy="5924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/>
              <p:nvPr/>
            </p:nvSpPr>
            <p:spPr>
              <a:xfrm>
                <a:off x="9501722" y="1963696"/>
                <a:ext cx="169251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22" y="1963696"/>
                <a:ext cx="169251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/>
              <p:nvPr/>
            </p:nvSpPr>
            <p:spPr>
              <a:xfrm>
                <a:off x="4630191" y="3683986"/>
                <a:ext cx="2103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191" y="3683986"/>
                <a:ext cx="210384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DB2C8B-4AC6-40A7-B788-C99C89E1802A}"/>
                  </a:ext>
                </a:extLst>
              </p:cNvPr>
              <p:cNvSpPr/>
              <p:nvPr/>
            </p:nvSpPr>
            <p:spPr>
              <a:xfrm>
                <a:off x="3719660" y="4236972"/>
                <a:ext cx="3607911" cy="582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DB2C8B-4AC6-40A7-B788-C99C89E18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660" y="4236972"/>
                <a:ext cx="3607911" cy="5823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24370" y="4892332"/>
                <a:ext cx="2378985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370" y="4892332"/>
                <a:ext cx="2378985" cy="5734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33A7C08-D6A6-4719-A8AD-532519F46DF5}"/>
              </a:ext>
            </a:extLst>
          </p:cNvPr>
          <p:cNvSpPr/>
          <p:nvPr/>
        </p:nvSpPr>
        <p:spPr>
          <a:xfrm>
            <a:off x="2279576" y="5445224"/>
            <a:ext cx="6612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Разложение квадратной матрицы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A48FAF4-E697-41E2-8665-502D4E5A6900}"/>
              </a:ext>
            </a:extLst>
          </p:cNvPr>
          <p:cNvSpPr/>
          <p:nvPr/>
        </p:nvSpPr>
        <p:spPr>
          <a:xfrm>
            <a:off x="2150646" y="6115897"/>
            <a:ext cx="7239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А как насчет неквадратной матрицы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?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7FF2218-53F6-4437-AB42-F4CB8EF586FC}"/>
                  </a:ext>
                </a:extLst>
              </p:cNvPr>
              <p:cNvSpPr/>
              <p:nvPr/>
            </p:nvSpPr>
            <p:spPr>
              <a:xfrm>
                <a:off x="6668386" y="1753604"/>
                <a:ext cx="2071657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7FF2218-53F6-4437-AB42-F4CB8EF586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386" y="1753604"/>
                <a:ext cx="2071657" cy="9017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AB49FEF-E77B-4B98-A860-1A52D765FC14}"/>
                  </a:ext>
                </a:extLst>
              </p:cNvPr>
              <p:cNvSpPr/>
              <p:nvPr/>
            </p:nvSpPr>
            <p:spPr>
              <a:xfrm>
                <a:off x="3389479" y="1789837"/>
                <a:ext cx="2973058" cy="9219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AB49FEF-E77B-4B98-A860-1A52D765F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479" y="1789837"/>
                <a:ext cx="2973058" cy="92191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46F31B4-A9D6-4370-8524-5B5D8ADACCFE}"/>
                  </a:ext>
                </a:extLst>
              </p:cNvPr>
              <p:cNvSpPr/>
              <p:nvPr/>
            </p:nvSpPr>
            <p:spPr>
              <a:xfrm>
                <a:off x="1303812" y="1925678"/>
                <a:ext cx="15641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46F31B4-A9D6-4370-8524-5B5D8ADAC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812" y="1925678"/>
                <a:ext cx="156414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76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252045" y="623688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D78F9DE-4E7F-4591-9ABE-0C205D557C3F}"/>
              </a:ext>
            </a:extLst>
          </p:cNvPr>
          <p:cNvSpPr/>
          <p:nvPr/>
        </p:nvSpPr>
        <p:spPr>
          <a:xfrm>
            <a:off x="1845055" y="1255450"/>
            <a:ext cx="909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</a:rPr>
              <a:t>Случай для неквадратной матрицы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/>
              <p:nvPr/>
            </p:nvSpPr>
            <p:spPr>
              <a:xfrm>
                <a:off x="203409" y="2840827"/>
                <a:ext cx="223971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9" y="2840827"/>
                <a:ext cx="223971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/>
              <p:nvPr/>
            </p:nvSpPr>
            <p:spPr>
              <a:xfrm>
                <a:off x="5427462" y="4082239"/>
                <a:ext cx="4237506" cy="592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…,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462" y="4082239"/>
                <a:ext cx="4237506" cy="5924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/>
              <p:nvPr/>
            </p:nvSpPr>
            <p:spPr>
              <a:xfrm>
                <a:off x="2671128" y="1744928"/>
                <a:ext cx="18507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128" y="1744928"/>
                <a:ext cx="185076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/>
              <p:nvPr/>
            </p:nvSpPr>
            <p:spPr>
              <a:xfrm>
                <a:off x="2465456" y="3540586"/>
                <a:ext cx="2115259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456" y="3540586"/>
                <a:ext cx="2115259" cy="5836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5763004" y="1718467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004" y="1718467"/>
                <a:ext cx="205723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33A7C08-D6A6-4719-A8AD-532519F46DF5}"/>
              </a:ext>
            </a:extLst>
          </p:cNvPr>
          <p:cNvSpPr/>
          <p:nvPr/>
        </p:nvSpPr>
        <p:spPr>
          <a:xfrm>
            <a:off x="3649797" y="2768507"/>
            <a:ext cx="46217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Унитарные матрицы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B2FB0CA-F562-4737-AF48-03AD069C3C32}"/>
                  </a:ext>
                </a:extLst>
              </p:cNvPr>
              <p:cNvSpPr/>
              <p:nvPr/>
            </p:nvSpPr>
            <p:spPr>
              <a:xfrm>
                <a:off x="1903042" y="2812214"/>
                <a:ext cx="173938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B2FB0CA-F562-4737-AF48-03AD069C3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042" y="2812214"/>
                <a:ext cx="1739386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BEEFB77-EE08-4A3C-AB92-480561E601D6}"/>
                  </a:ext>
                </a:extLst>
              </p:cNvPr>
              <p:cNvSpPr/>
              <p:nvPr/>
            </p:nvSpPr>
            <p:spPr>
              <a:xfrm>
                <a:off x="2607010" y="2323426"/>
                <a:ext cx="188872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BEEFB77-EE08-4A3C-AB92-480561E60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010" y="2323426"/>
                <a:ext cx="1888722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44B9FF7-4DA4-4E49-AD7F-4C9CD7B8E163}"/>
                  </a:ext>
                </a:extLst>
              </p:cNvPr>
              <p:cNvSpPr/>
              <p:nvPr/>
            </p:nvSpPr>
            <p:spPr>
              <a:xfrm>
                <a:off x="7500788" y="2272644"/>
                <a:ext cx="18449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44B9FF7-4DA4-4E49-AD7F-4C9CD7B8E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788" y="2272644"/>
                <a:ext cx="184499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E284F9C-83D3-4D4A-8F90-BE9256798F9E}"/>
                  </a:ext>
                </a:extLst>
              </p:cNvPr>
              <p:cNvSpPr/>
              <p:nvPr/>
            </p:nvSpPr>
            <p:spPr>
              <a:xfrm>
                <a:off x="5025815" y="2284532"/>
                <a:ext cx="18130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E284F9C-83D3-4D4A-8F90-BE925679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815" y="2284532"/>
                <a:ext cx="1813060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1DC98C9-5A85-4C8F-91C3-CAA0C84EBD77}"/>
                  </a:ext>
                </a:extLst>
              </p:cNvPr>
              <p:cNvSpPr/>
              <p:nvPr/>
            </p:nvSpPr>
            <p:spPr>
              <a:xfrm>
                <a:off x="6521755" y="3653746"/>
                <a:ext cx="2023246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1DC98C9-5A85-4C8F-91C3-CAA0C84EB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755" y="3653746"/>
                <a:ext cx="2023246" cy="5836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C1F23C1-EA29-4778-AB7D-8D8FA2053689}"/>
                  </a:ext>
                </a:extLst>
              </p:cNvPr>
              <p:cNvSpPr/>
              <p:nvPr/>
            </p:nvSpPr>
            <p:spPr>
              <a:xfrm>
                <a:off x="5685450" y="3178155"/>
                <a:ext cx="56220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Диагональная матрица</a:t>
                </a:r>
                <a:endParaRPr lang="ru-RU" sz="36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C1F23C1-EA29-4778-AB7D-8D8FA2053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450" y="3178155"/>
                <a:ext cx="5622052" cy="584775"/>
              </a:xfrm>
              <a:prstGeom prst="rect">
                <a:avLst/>
              </a:prstGeom>
              <a:blipFill>
                <a:blip r:embed="rId14"/>
                <a:stretch>
                  <a:fillRect t="-12500" r="-2061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20B5D4C7-6666-4091-8820-90BE8834CAF3}"/>
                  </a:ext>
                </a:extLst>
              </p:cNvPr>
              <p:cNvSpPr/>
              <p:nvPr/>
            </p:nvSpPr>
            <p:spPr>
              <a:xfrm>
                <a:off x="548884" y="4065742"/>
                <a:ext cx="43851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…,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20B5D4C7-6666-4091-8820-90BE8834C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84" y="4065742"/>
                <a:ext cx="438511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4AEA433E-DA4F-4F47-BC3B-9208DBFD30C9}"/>
                  </a:ext>
                </a:extLst>
              </p:cNvPr>
              <p:cNvSpPr/>
              <p:nvPr/>
            </p:nvSpPr>
            <p:spPr>
              <a:xfrm>
                <a:off x="1493255" y="4470152"/>
                <a:ext cx="1648015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 err="1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с.в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4AEA433E-DA4F-4F47-BC3B-9208DBFD3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255" y="4470152"/>
                <a:ext cx="1648015" cy="491417"/>
              </a:xfrm>
              <a:prstGeom prst="rect">
                <a:avLst/>
              </a:prstGeom>
              <a:blipFill>
                <a:blip r:embed="rId16"/>
                <a:stretch>
                  <a:fillRect t="-8642"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999C1C8-5F3A-4243-AAE9-85719FDC8E41}"/>
                  </a:ext>
                </a:extLst>
              </p:cNvPr>
              <p:cNvSpPr/>
              <p:nvPr/>
            </p:nvSpPr>
            <p:spPr>
              <a:xfrm>
                <a:off x="6384032" y="4543011"/>
                <a:ext cx="163538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 err="1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с.в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999C1C8-5F3A-4243-AAE9-85719FDC8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4543011"/>
                <a:ext cx="1635384" cy="491417"/>
              </a:xfrm>
              <a:prstGeom prst="rect">
                <a:avLst/>
              </a:prstGeom>
              <a:blipFill>
                <a:blip r:embed="rId17"/>
                <a:stretch>
                  <a:fillRect t="-8642" b="-2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23BF123-156C-4D87-9692-EF1FDF915079}"/>
                  </a:ext>
                </a:extLst>
              </p:cNvPr>
              <p:cNvSpPr/>
              <p:nvPr/>
            </p:nvSpPr>
            <p:spPr>
              <a:xfrm>
                <a:off x="149769" y="4930236"/>
                <a:ext cx="5735673" cy="1641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ru-RU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  <m:e/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/>
                            <m:e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  <m:e/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/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ru-RU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23BF123-156C-4D87-9692-EF1FDF915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69" y="4930236"/>
                <a:ext cx="5735673" cy="164160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DAAE512-8B8B-4804-BACF-FA3C0E57D8DD}"/>
                  </a:ext>
                </a:extLst>
              </p:cNvPr>
              <p:cNvSpPr/>
              <p:nvPr/>
            </p:nvSpPr>
            <p:spPr>
              <a:xfrm>
                <a:off x="6404878" y="5153954"/>
                <a:ext cx="3062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- </a:t>
                </a:r>
                <a:r>
                  <a:rPr lang="ru-RU" sz="2400" dirty="0" err="1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с.з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или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DAAE512-8B8B-4804-BACF-FA3C0E57D8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878" y="5153954"/>
                <a:ext cx="3062057" cy="461665"/>
              </a:xfrm>
              <a:prstGeom prst="rect">
                <a:avLst/>
              </a:prstGeom>
              <a:blipFill>
                <a:blip r:embed="rId19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7F5D9B2-8450-422A-BC01-B6F4DA03D304}"/>
                  </a:ext>
                </a:extLst>
              </p:cNvPr>
              <p:cNvSpPr/>
              <p:nvPr/>
            </p:nvSpPr>
            <p:spPr>
              <a:xfrm>
                <a:off x="6446399" y="5654479"/>
                <a:ext cx="416235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r 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ранг матриц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и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in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7F5D9B2-8450-422A-BC01-B6F4DA03D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399" y="5654479"/>
                <a:ext cx="4162358" cy="830997"/>
              </a:xfrm>
              <a:prstGeom prst="rect">
                <a:avLst/>
              </a:prstGeom>
              <a:blipFill>
                <a:blip r:embed="rId20"/>
                <a:stretch>
                  <a:fillRect l="-2196" t="-5147" b="-10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33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175073" y="765845"/>
            <a:ext cx="97210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Смысл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1253184" y="1512216"/>
                <a:ext cx="275844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184" y="1512216"/>
                <a:ext cx="2758447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011499" y="6077266"/>
                <a:ext cx="17813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499" y="6077266"/>
                <a:ext cx="178132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289726" y="4768582"/>
                <a:ext cx="20650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726" y="4768582"/>
                <a:ext cx="206505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7111642" y="6081787"/>
                <a:ext cx="18130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81787"/>
                <a:ext cx="181306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983432" y="6012523"/>
                <a:ext cx="17433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6012523"/>
                <a:ext cx="174336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9505" y="2963799"/>
            <a:ext cx="3048724" cy="304872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8088" y="2980019"/>
            <a:ext cx="2088232" cy="300412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2832" y="2980019"/>
            <a:ext cx="1788563" cy="1788563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25471EF-FB62-4D3B-A8D2-DA8F22CB02DD}"/>
              </a:ext>
            </a:extLst>
          </p:cNvPr>
          <p:cNvSpPr/>
          <p:nvPr/>
        </p:nvSpPr>
        <p:spPr>
          <a:xfrm>
            <a:off x="203861" y="2397254"/>
            <a:ext cx="3223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Характеристики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C23562E-9A09-49B9-A9D4-7C7DF19135DF}"/>
              </a:ext>
            </a:extLst>
          </p:cNvPr>
          <p:cNvSpPr/>
          <p:nvPr/>
        </p:nvSpPr>
        <p:spPr>
          <a:xfrm rot="16200000">
            <a:off x="-65727" y="4137238"/>
            <a:ext cx="12586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Люди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05A94C5-55B7-436D-AFD2-9A6A7000B3DE}"/>
              </a:ext>
            </a:extLst>
          </p:cNvPr>
          <p:cNvSpPr/>
          <p:nvPr/>
        </p:nvSpPr>
        <p:spPr>
          <a:xfrm>
            <a:off x="3178584" y="1980865"/>
            <a:ext cx="37115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Новые Характеристики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6A104F9-C4CC-4EAB-8D77-850C11A76C69}"/>
              </a:ext>
            </a:extLst>
          </p:cNvPr>
          <p:cNvSpPr/>
          <p:nvPr/>
        </p:nvSpPr>
        <p:spPr>
          <a:xfrm>
            <a:off x="8768947" y="2027053"/>
            <a:ext cx="3470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Взаимосвязь Характеристик</a:t>
            </a:r>
          </a:p>
        </p:txBody>
      </p:sp>
    </p:spTree>
    <p:extLst>
      <p:ext uri="{BB962C8B-B14F-4D97-AF65-F5344CB8AC3E}">
        <p14:creationId xmlns:p14="http://schemas.microsoft.com/office/powerpoint/2010/main" val="170497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6" grpId="0"/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ML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189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Алгоритм логистической регрессии своими руками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 основном наследуем от Алгоритма линейной регрессии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Библиотечная реализация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Все тот же 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 / predict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в рамках 1 Объекта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Поинтересней с метриками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32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343472" y="873070"/>
            <a:ext cx="97210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300" b="1" kern="1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Сингулярное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Разложение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Базовый 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3719736" y="1772816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1772816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213111" y="2347966"/>
                <a:ext cx="17813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11" y="2347966"/>
                <a:ext cx="178132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347571" y="2270919"/>
                <a:ext cx="19576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571" y="2270919"/>
                <a:ext cx="195765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6827854" y="2270920"/>
                <a:ext cx="17056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854" y="2270920"/>
                <a:ext cx="170566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456040" y="1772816"/>
                <a:ext cx="17433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772816"/>
                <a:ext cx="174336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9505" y="2963799"/>
            <a:ext cx="3048724" cy="304872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8088" y="2980019"/>
            <a:ext cx="2088232" cy="300412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2832" y="2980019"/>
            <a:ext cx="1788563" cy="1788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22459" y="6059624"/>
                <a:ext cx="1729383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59" y="6059624"/>
                <a:ext cx="1729383" cy="5904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65264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65264" cy="59041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02257" y="4874464"/>
                <a:ext cx="19287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257" y="4874464"/>
                <a:ext cx="1928798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3972" y="5984143"/>
                <a:ext cx="170296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72" y="5984143"/>
                <a:ext cx="1702967" cy="5904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73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2" grpId="0"/>
      <p:bldP spid="16" grpId="0"/>
      <p:bldP spid="17" grpId="0"/>
      <p:bldP spid="18" grpId="0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767409" y="873070"/>
            <a:ext cx="10789132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«Экономный» 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572562" y="2289344"/>
                <a:ext cx="176978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562" y="2289344"/>
                <a:ext cx="176978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118971" y="2316639"/>
                <a:ext cx="19576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971" y="2316639"/>
                <a:ext cx="195765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6599254" y="2316640"/>
                <a:ext cx="16941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254" y="2316640"/>
                <a:ext cx="169411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433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4336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573"/>
          <a:stretch/>
        </p:blipFill>
        <p:spPr>
          <a:xfrm>
            <a:off x="4112967" y="2936206"/>
            <a:ext cx="1842236" cy="304872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9512"/>
          <a:stretch/>
        </p:blipFill>
        <p:spPr>
          <a:xfrm>
            <a:off x="6888088" y="2980019"/>
            <a:ext cx="2088232" cy="181713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1008" y="2980019"/>
            <a:ext cx="1842236" cy="1842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59293" y="5984279"/>
                <a:ext cx="1729383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293" y="5984279"/>
                <a:ext cx="1729383" cy="5904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652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65264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287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28798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1537" y="5973319"/>
                <a:ext cx="170296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37" y="5973319"/>
                <a:ext cx="1702967" cy="5904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53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983433" y="873070"/>
            <a:ext cx="10573108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Компактный 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542295" y="2338822"/>
                <a:ext cx="173118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295" y="2338822"/>
                <a:ext cx="173118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676755" y="2261775"/>
                <a:ext cx="19190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755" y="2261775"/>
                <a:ext cx="191905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7157038" y="2261776"/>
                <a:ext cx="16361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038" y="2261776"/>
                <a:ext cx="16361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9578"/>
          <a:stretch/>
        </p:blipFill>
        <p:spPr>
          <a:xfrm>
            <a:off x="4376343" y="2945234"/>
            <a:ext cx="1232324" cy="304872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2633"/>
          <a:stretch/>
        </p:blipFill>
        <p:spPr>
          <a:xfrm>
            <a:off x="9621008" y="2980019"/>
            <a:ext cx="1842236" cy="1241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4919" y="6081787"/>
                <a:ext cx="1683730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6081787"/>
                <a:ext cx="1683730" cy="5904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C063565-F11E-49BF-99D4-AD32E81F78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9496" y="2954262"/>
            <a:ext cx="1423580" cy="1241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EF07554-9810-4A2D-9D98-1E45E8F53722}"/>
                  </a:ext>
                </a:extLst>
              </p:cNvPr>
              <p:cNvSpPr/>
              <p:nvPr/>
            </p:nvSpPr>
            <p:spPr>
              <a:xfrm>
                <a:off x="8880488" y="1682890"/>
                <a:ext cx="29905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EF07554-9810-4A2D-9D98-1E45E8F53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488" y="1682890"/>
                <a:ext cx="2990562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8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0" y="873070"/>
            <a:ext cx="12360695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Усеченный (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Truncated)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532464" y="2290346"/>
                <a:ext cx="17024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64" y="2290346"/>
                <a:ext cx="17024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256131" y="2243487"/>
                <a:ext cx="18903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131" y="2243487"/>
                <a:ext cx="189032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6736414" y="2243488"/>
                <a:ext cx="15787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414" y="2243488"/>
                <a:ext cx="157870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372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3724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0077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00777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4919" y="6081787"/>
                <a:ext cx="1683730" cy="594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6081787"/>
                <a:ext cx="1683730" cy="5949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38E7F7C-BC92-4CB7-93F6-EC4E3406EB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99068" y="2877877"/>
            <a:ext cx="1790298" cy="64450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B202DD-3EA7-4F75-B671-B64A1552E6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3689" y="2931215"/>
            <a:ext cx="724764" cy="62122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00EE4C4-1EE8-4D59-9713-60B9E0D504E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23022" y="2931215"/>
            <a:ext cx="669051" cy="3047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F3766F6-7B66-4FC0-905F-B8C483EB0C9D}"/>
                  </a:ext>
                </a:extLst>
              </p:cNvPr>
              <p:cNvSpPr/>
              <p:nvPr/>
            </p:nvSpPr>
            <p:spPr>
              <a:xfrm>
                <a:off x="9958599" y="1742760"/>
                <a:ext cx="12476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F3766F6-7B66-4FC0-905F-B8C483EB0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599" y="1742760"/>
                <a:ext cx="1247649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83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0" y="873070"/>
            <a:ext cx="12360695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Сжатие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90F6181-AC23-4594-9B1F-D45B53B040F9}"/>
                  </a:ext>
                </a:extLst>
              </p:cNvPr>
              <p:cNvSpPr/>
              <p:nvPr/>
            </p:nvSpPr>
            <p:spPr>
              <a:xfrm>
                <a:off x="407368" y="2212926"/>
                <a:ext cx="7453451" cy="671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90F6181-AC23-4594-9B1F-D45B53B04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212926"/>
                <a:ext cx="7453451" cy="6716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B9D2AEA-87C4-46C3-9AC7-D3CCEB73FB0A}"/>
                  </a:ext>
                </a:extLst>
              </p:cNvPr>
              <p:cNvSpPr/>
              <p:nvPr/>
            </p:nvSpPr>
            <p:spPr>
              <a:xfrm>
                <a:off x="5540439" y="2964482"/>
                <a:ext cx="369582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…&gt;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B9D2AEA-87C4-46C3-9AC7-D3CCEB73F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39" y="2964482"/>
                <a:ext cx="369582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F485700-BD6C-48A7-A6C7-4C40EF67BC7C}"/>
                  </a:ext>
                </a:extLst>
              </p:cNvPr>
              <p:cNvSpPr/>
              <p:nvPr/>
            </p:nvSpPr>
            <p:spPr>
              <a:xfrm>
                <a:off x="1001110" y="3657622"/>
                <a:ext cx="2189446" cy="1113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∗(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F485700-BD6C-48A7-A6C7-4C40EF67B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10" y="3657622"/>
                <a:ext cx="2189446" cy="11132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8EE92DE-5893-4E16-B934-7C8E0F511567}"/>
              </a:ext>
            </a:extLst>
          </p:cNvPr>
          <p:cNvSpPr/>
          <p:nvPr/>
        </p:nvSpPr>
        <p:spPr>
          <a:xfrm>
            <a:off x="543910" y="3055091"/>
            <a:ext cx="3615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Уровень «сжатия»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E390DDF-6D8E-4270-AFAF-D8142EBD6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0780" y="3707987"/>
            <a:ext cx="1847968" cy="303066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BDA24D-2FB1-4F0F-865C-A3FB11EE47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5380" y="3705408"/>
            <a:ext cx="1790298" cy="64450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906FD73-EDA2-4E68-B879-FCB30BA752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1663" y="3744563"/>
            <a:ext cx="724764" cy="62122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FB8216-B45B-497F-B58D-ED8E72BB30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6416" y="3703698"/>
            <a:ext cx="669051" cy="3047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F485700-BD6C-48A7-A6C7-4C40EF67BC7C}"/>
                  </a:ext>
                </a:extLst>
              </p:cNvPr>
              <p:cNvSpPr/>
              <p:nvPr/>
            </p:nvSpPr>
            <p:spPr>
              <a:xfrm>
                <a:off x="284830" y="5044462"/>
                <a:ext cx="4543295" cy="10480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32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3+5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3∗5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~0.5(3)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F485700-BD6C-48A7-A6C7-4C40EF67B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30" y="5044462"/>
                <a:ext cx="4543295" cy="10480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33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2010136" y="654063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1004094" y="2289690"/>
                <a:ext cx="1584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94" y="2289690"/>
                <a:ext cx="158408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589CA6A-D6D7-4018-8625-A3916BAB0FA5}"/>
              </a:ext>
            </a:extLst>
          </p:cNvPr>
          <p:cNvSpPr/>
          <p:nvPr/>
        </p:nvSpPr>
        <p:spPr>
          <a:xfrm>
            <a:off x="2949626" y="1465664"/>
            <a:ext cx="6213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 err="1">
                <a:solidFill>
                  <a:schemeClr val="bg1"/>
                </a:solidFill>
                <a:latin typeface="Montserrat" panose="020B0604020202020204" charset="-52"/>
              </a:rPr>
              <a:t>Псевдообратная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</a:rPr>
              <a:t> матрица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170203AE-5FA9-4358-899D-4B1D001298FE}"/>
                  </a:ext>
                </a:extLst>
              </p:cNvPr>
              <p:cNvSpPr/>
              <p:nvPr/>
            </p:nvSpPr>
            <p:spPr>
              <a:xfrm>
                <a:off x="3920550" y="2252481"/>
                <a:ext cx="2961900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170203AE-5FA9-4358-899D-4B1D00129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550" y="2252481"/>
                <a:ext cx="2961900" cy="595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CC9DB4E-3376-4884-A08A-D5EE96735CE7}"/>
                  </a:ext>
                </a:extLst>
              </p:cNvPr>
              <p:cNvSpPr/>
              <p:nvPr/>
            </p:nvSpPr>
            <p:spPr>
              <a:xfrm>
                <a:off x="1261287" y="2786148"/>
                <a:ext cx="1998688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CC9DB4E-3376-4884-A08A-D5EE96735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87" y="2786148"/>
                <a:ext cx="1998688" cy="5959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6F56A7F-D678-4BE8-855C-3171CEB35A64}"/>
                  </a:ext>
                </a:extLst>
              </p:cNvPr>
              <p:cNvSpPr/>
              <p:nvPr/>
            </p:nvSpPr>
            <p:spPr>
              <a:xfrm>
                <a:off x="1220795" y="3363419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6F56A7F-D678-4BE8-855C-3171CEB35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795" y="3363419"/>
                <a:ext cx="205723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73AC53F-66A3-4400-A6B5-FB889DBAFFF5}"/>
                  </a:ext>
                </a:extLst>
              </p:cNvPr>
              <p:cNvSpPr/>
              <p:nvPr/>
            </p:nvSpPr>
            <p:spPr>
              <a:xfrm>
                <a:off x="1214816" y="4029700"/>
                <a:ext cx="16401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73AC53F-66A3-4400-A6B5-FB889DBAF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16" y="4029700"/>
                <a:ext cx="164019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2E7E87CB-829C-4AFC-BF0D-FCC788698D5A}"/>
                  </a:ext>
                </a:extLst>
              </p:cNvPr>
              <p:cNvSpPr/>
              <p:nvPr/>
            </p:nvSpPr>
            <p:spPr>
              <a:xfrm>
                <a:off x="3765539" y="3316972"/>
                <a:ext cx="3115405" cy="1573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2E7E87CB-829C-4AFC-BF0D-FCC788698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539" y="3316972"/>
                <a:ext cx="3115405" cy="15733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E320A375-54A7-46D2-B713-E7EF5E0D25BA}"/>
                  </a:ext>
                </a:extLst>
              </p:cNvPr>
              <p:cNvSpPr/>
              <p:nvPr/>
            </p:nvSpPr>
            <p:spPr>
              <a:xfrm>
                <a:off x="7597021" y="2698278"/>
                <a:ext cx="3293530" cy="2260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0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E320A375-54A7-46D2-B713-E7EF5E0D2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021" y="2698278"/>
                <a:ext cx="3293530" cy="22607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15BD14CC-1B87-4308-B5EC-7679310169A2}"/>
                  </a:ext>
                </a:extLst>
              </p:cNvPr>
              <p:cNvSpPr/>
              <p:nvPr/>
            </p:nvSpPr>
            <p:spPr>
              <a:xfrm>
                <a:off x="1004094" y="4695159"/>
                <a:ext cx="25323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15BD14CC-1B87-4308-B5EC-767931016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94" y="4695159"/>
                <a:ext cx="253236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E439928-229E-49A4-A21C-9B7BE065CA44}"/>
                  </a:ext>
                </a:extLst>
              </p:cNvPr>
              <p:cNvSpPr/>
              <p:nvPr/>
            </p:nvSpPr>
            <p:spPr>
              <a:xfrm>
                <a:off x="3071664" y="5301208"/>
                <a:ext cx="2020938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E439928-229E-49A4-A21C-9B7BE065C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5301208"/>
                <a:ext cx="2020938" cy="5959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F7AC63D-ACB6-4A2F-91AC-B322964E258D}"/>
                  </a:ext>
                </a:extLst>
              </p:cNvPr>
              <p:cNvSpPr/>
              <p:nvPr/>
            </p:nvSpPr>
            <p:spPr>
              <a:xfrm>
                <a:off x="6476702" y="5279933"/>
                <a:ext cx="18143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F7AC63D-ACB6-4A2F-91AC-B322964E2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702" y="5279933"/>
                <a:ext cx="1814343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6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140542" y="1025031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Сингулярное Разложение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FC9002F-E7C4-4121-9112-555B98361554}"/>
              </a:ext>
            </a:extLst>
          </p:cNvPr>
          <p:cNvSpPr/>
          <p:nvPr/>
        </p:nvSpPr>
        <p:spPr>
          <a:xfrm>
            <a:off x="444604" y="1883642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numpy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 as 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np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55C48F7-F872-4AD0-B96E-817D49D16B3D}"/>
              </a:ext>
            </a:extLst>
          </p:cNvPr>
          <p:cNvSpPr/>
          <p:nvPr/>
        </p:nvSpPr>
        <p:spPr>
          <a:xfrm>
            <a:off x="474129" y="2349501"/>
            <a:ext cx="9078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U, s, VT = np.linalg.svd(X,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full_matrices=</a:t>
            </a:r>
            <a:r>
              <a:rPr lang="tr-TR" sz="2400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363D933-999F-4140-B458-F137258477BF}"/>
              </a:ext>
            </a:extLst>
          </p:cNvPr>
          <p:cNvSpPr/>
          <p:nvPr/>
        </p:nvSpPr>
        <p:spPr>
          <a:xfrm>
            <a:off x="9089569" y="238563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0D8BFD4-081D-44C3-B808-EC96E8912772}"/>
              </a:ext>
            </a:extLst>
          </p:cNvPr>
          <p:cNvSpPr/>
          <p:nvPr/>
        </p:nvSpPr>
        <p:spPr>
          <a:xfrm>
            <a:off x="10234241" y="2345307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70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00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, 784)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D360B5D-5A01-4B13-B1E8-7F865EC1B819}"/>
              </a:ext>
            </a:extLst>
          </p:cNvPr>
          <p:cNvSpPr/>
          <p:nvPr/>
        </p:nvSpPr>
        <p:spPr>
          <a:xfrm>
            <a:off x="532309" y="296645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U.shape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3EDA9B4-E060-4326-97A1-D7CE02253ABB}"/>
              </a:ext>
            </a:extLst>
          </p:cNvPr>
          <p:cNvSpPr/>
          <p:nvPr/>
        </p:nvSpPr>
        <p:spPr>
          <a:xfrm>
            <a:off x="1796251" y="296451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(70000, 784)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B18119D-4E15-4608-B221-7B90AACC7519}"/>
              </a:ext>
            </a:extLst>
          </p:cNvPr>
          <p:cNvSpPr/>
          <p:nvPr/>
        </p:nvSpPr>
        <p:spPr>
          <a:xfrm>
            <a:off x="3863752" y="296451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0B89661-1609-4507-BF55-13B683226501}"/>
              </a:ext>
            </a:extLst>
          </p:cNvPr>
          <p:cNvSpPr/>
          <p:nvPr/>
        </p:nvSpPr>
        <p:spPr>
          <a:xfrm>
            <a:off x="5241962" y="2964519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(784,)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D1FCEB2-EFCE-4D69-8AD5-445EB69794A0}"/>
              </a:ext>
            </a:extLst>
          </p:cNvPr>
          <p:cNvSpPr/>
          <p:nvPr/>
        </p:nvSpPr>
        <p:spPr>
          <a:xfrm>
            <a:off x="6534810" y="2964519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VT.shape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E63DDAE-F3C9-46F1-9B50-9678D6EF83F3}"/>
              </a:ext>
            </a:extLst>
          </p:cNvPr>
          <p:cNvSpPr/>
          <p:nvPr/>
        </p:nvSpPr>
        <p:spPr>
          <a:xfrm>
            <a:off x="8101158" y="2964519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(784, 784)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06152BB-8987-4C3A-9E33-B7640A49EFA7}"/>
              </a:ext>
            </a:extLst>
          </p:cNvPr>
          <p:cNvSpPr/>
          <p:nvPr/>
        </p:nvSpPr>
        <p:spPr>
          <a:xfrm>
            <a:off x="443099" y="3667143"/>
            <a:ext cx="73234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 np.diag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0D9335B-3C37-4E74-A883-6A3ACE4BE7F2}"/>
              </a:ext>
            </a:extLst>
          </p:cNvPr>
          <p:cNvSpPr/>
          <p:nvPr/>
        </p:nvSpPr>
        <p:spPr>
          <a:xfrm>
            <a:off x="433496" y="4240188"/>
            <a:ext cx="6493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m=</a:t>
            </a:r>
            <a:r>
              <a:rPr lang="pt-B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</a:t>
            </a:r>
            <a:endParaRPr lang="pt-B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 = U.dot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[:,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.dot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VT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:]))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236E4EB-F204-4C62-AC61-1C0A3CD7EDAA}"/>
              </a:ext>
            </a:extLst>
          </p:cNvPr>
          <p:cNvSpPr/>
          <p:nvPr/>
        </p:nvSpPr>
        <p:spPr>
          <a:xfrm>
            <a:off x="7178576" y="4657438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A.shape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EFDAA0F-227C-49DD-9ACA-CF88941088C8}"/>
              </a:ext>
            </a:extLst>
          </p:cNvPr>
          <p:cNvSpPr/>
          <p:nvPr/>
        </p:nvSpPr>
        <p:spPr>
          <a:xfrm>
            <a:off x="8692223" y="461156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70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00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, 784)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3B9685F-EC0D-45AD-B5E8-9672C9C0F6C1}"/>
              </a:ext>
            </a:extLst>
          </p:cNvPr>
          <p:cNvSpPr/>
          <p:nvPr/>
        </p:nvSpPr>
        <p:spPr>
          <a:xfrm>
            <a:off x="448306" y="5611731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Y = U.dot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[:,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n_component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3ACC733-7398-4DB2-A625-182E3BE31650}"/>
              </a:ext>
            </a:extLst>
          </p:cNvPr>
          <p:cNvSpPr/>
          <p:nvPr/>
        </p:nvSpPr>
        <p:spPr>
          <a:xfrm>
            <a:off x="7191747" y="574912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Y.shape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0875084-C209-4BDC-90E1-1144484B5A6D}"/>
              </a:ext>
            </a:extLst>
          </p:cNvPr>
          <p:cNvSpPr/>
          <p:nvPr/>
        </p:nvSpPr>
        <p:spPr>
          <a:xfrm>
            <a:off x="8692223" y="5698436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70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00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, 25)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2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007105" y="1503591"/>
            <a:ext cx="100811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8377"/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S.W.O.T.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85381" y="2049507"/>
            <a:ext cx="120542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pPr marL="704850" lvl="2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Находит оптимальный (по дисперсии) упорядоченный иерархический базис</a:t>
            </a: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Слабые стороны </a:t>
            </a:r>
          </a:p>
          <a:p>
            <a:pPr marL="70485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Дисперсия не всегда связана с «предсказательной» силой</a:t>
            </a: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pPr marL="70485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Множество алгоритмов оптимизации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вычислений</a:t>
            </a:r>
            <a:endParaRPr lang="en-US" sz="24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0485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разные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приложения (декомпозиция, сжатие, </a:t>
            </a:r>
            <a:r>
              <a:rPr lang="ru-RU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псевдообратные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матрицы)</a:t>
            </a: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pPr marL="70485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Трудная интерпретация (временами); 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0485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некорректно работает с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немного «разными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»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данными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DCBBD7-97F1-4C7E-8CF9-576D954F22BD}"/>
              </a:ext>
            </a:extLst>
          </p:cNvPr>
          <p:cNvSpPr txBox="1"/>
          <p:nvPr/>
        </p:nvSpPr>
        <p:spPr>
          <a:xfrm>
            <a:off x="0" y="102032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8377" algn="ctr"/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Метод Главных Компонент и Сингулярное Разложение Матриц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21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831839" y="1590659"/>
            <a:ext cx="10575946" cy="243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 каком случае результаты применения метода главных компонент и сингулярного разложения матриц совпадает? 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53087" y="5140010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12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45359" y="1331548"/>
            <a:ext cx="10789790" cy="416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Ковариационная Матрица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Собственные значения и Собственные вектора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Объясненная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дисперсия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 smtClean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Метод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Главных Компонент в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Все также 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на этот раз 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transform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 smtClean="0">
                <a:solidFill>
                  <a:schemeClr val="bg1"/>
                </a:solidFill>
                <a:latin typeface="Montserrat"/>
                <a:sym typeface="Montserrat"/>
              </a:rPr>
              <a:t>Сингулярное </a:t>
            </a: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разложение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Разложение Произвольной Матрицы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Псевдообратная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матрица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95CCBC-84B7-4C33-B6C4-D32D7D484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866" y="573528"/>
            <a:ext cx="3804058" cy="25994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624" y="4760180"/>
            <a:ext cx="4584852" cy="134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5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9;p26"/>
          <p:cNvSpPr txBox="1"/>
          <p:nvPr/>
        </p:nvSpPr>
        <p:spPr>
          <a:xfrm>
            <a:off x="2566711" y="10793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76235" y="5636764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  <p:sp>
        <p:nvSpPr>
          <p:cNvPr id="15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519085" y="206669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  <p:sp>
        <p:nvSpPr>
          <p:cNvPr id="16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57183" y="314507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 там задания?</a:t>
            </a:r>
          </a:p>
        </p:txBody>
      </p:sp>
      <p:sp>
        <p:nvSpPr>
          <p:cNvPr id="17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76233" y="427854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Тесты «норм»?</a:t>
            </a:r>
          </a:p>
        </p:txBody>
      </p:sp>
    </p:spTree>
    <p:extLst>
      <p:ext uri="{BB962C8B-B14F-4D97-AF65-F5344CB8AC3E}">
        <p14:creationId xmlns:p14="http://schemas.microsoft.com/office/powerpoint/2010/main" val="361243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3-2-1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335024" y="4437518"/>
            <a:ext cx="9537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https://forms.yandex.ru/u/6369eff5c09c02910cc362de/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6138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6;p31"/>
          <p:cNvSpPr txBox="1"/>
          <p:nvPr/>
        </p:nvSpPr>
        <p:spPr>
          <a:xfrm>
            <a:off x="2378853" y="1924679"/>
            <a:ext cx="8091344" cy="7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r>
              <a:rPr lang="en-US" sz="3200" dirty="0">
                <a:solidFill>
                  <a:schemeClr val="bg2"/>
                </a:solidFill>
                <a:hlinkClick r:id="rId4"/>
              </a:rPr>
              <a:t>https://miro.com/app/board/uXjVPHHTjvc</a:t>
            </a:r>
            <a:r>
              <a:rPr lang="en-US" sz="3200" dirty="0" smtClean="0">
                <a:solidFill>
                  <a:schemeClr val="bg2"/>
                </a:solidFill>
                <a:hlinkClick r:id="rId4"/>
              </a:rPr>
              <a:t>=/</a:t>
            </a:r>
            <a:r>
              <a:rPr lang="ru-RU" sz="3200" dirty="0" smtClean="0">
                <a:solidFill>
                  <a:schemeClr val="bg2"/>
                </a:solidFill>
              </a:rPr>
              <a:t> 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5"/>
              </a:rPr>
              <a:t>https://lms.skillfactory.ru/</a:t>
            </a:r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73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065868" y="5181904"/>
            <a:ext cx="2053459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en-US"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Регуляризация, Линейная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029608" y="3268427"/>
            <a:ext cx="1928389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Метрики классификации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6019047" y="5323141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База (своими руками) Логистическая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. </a:t>
            </a: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Отбор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моделей 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. Некоторые прикольные фишки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6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ru-RU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Сингулярное разложение Матриц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557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2.9 Снижение Размерности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33196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2517776" y="861053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Уменьшение Размерности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659D2A5-A6B1-4C8B-A4D4-DABF110D4D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56"/>
          <a:stretch/>
        </p:blipFill>
        <p:spPr>
          <a:xfrm>
            <a:off x="1" y="1704853"/>
            <a:ext cx="12192000" cy="30590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5087888" y="4823790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4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7A1F4-504F-459A-8C6E-1D02295225AF}"/>
              </a:ext>
            </a:extLst>
          </p:cNvPr>
          <p:cNvSpPr txBox="1"/>
          <p:nvPr/>
        </p:nvSpPr>
        <p:spPr>
          <a:xfrm>
            <a:off x="1013988" y="5668324"/>
            <a:ext cx="9888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y -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набор параметров с меньшим размером, чем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 x,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но несущий ту же информацию (или не намного меньше)</a:t>
            </a:r>
          </a:p>
        </p:txBody>
      </p:sp>
    </p:spTree>
    <p:extLst>
      <p:ext uri="{BB962C8B-B14F-4D97-AF65-F5344CB8AC3E}">
        <p14:creationId xmlns:p14="http://schemas.microsoft.com/office/powerpoint/2010/main" val="11183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2517776" y="861053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Мотивация / пример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авая фигурная скобка 10"/>
          <p:cNvSpPr/>
          <p:nvPr/>
        </p:nvSpPr>
        <p:spPr>
          <a:xfrm>
            <a:off x="3981432" y="2224645"/>
            <a:ext cx="288032" cy="3168352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авая фигурная скобка 12"/>
          <p:cNvSpPr/>
          <p:nvPr/>
        </p:nvSpPr>
        <p:spPr>
          <a:xfrm rot="5400000">
            <a:off x="2181232" y="4024845"/>
            <a:ext cx="288032" cy="3168352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965208" y="5753037"/>
            <a:ext cx="639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46175" y="6109585"/>
            <a:ext cx="5083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28*28=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784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признаков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42635" t="1365" r="42377" b="74295"/>
          <a:stretch/>
        </p:blipFill>
        <p:spPr>
          <a:xfrm>
            <a:off x="669064" y="1627656"/>
            <a:ext cx="3211743" cy="3672408"/>
          </a:xfrm>
          <a:prstGeom prst="rect">
            <a:avLst/>
          </a:prstGeom>
        </p:spPr>
      </p:pic>
      <p:pic>
        <p:nvPicPr>
          <p:cNvPr id="1026" name="Picture 2" descr="https://upload.wikimedia.org/wikipedia/commons/thumb/8/83/Coord_planes_color.svg/300px-Coord_planes_color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296" y="1547812"/>
            <a:ext cx="4645152" cy="405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 animBg="1"/>
      <p:bldP spid="13" grpId="0" animBg="1"/>
      <p:bldP spid="14" grpId="0"/>
      <p:bldP spid="15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3181</TotalTime>
  <Words>1305</Words>
  <Application>Microsoft Office PowerPoint</Application>
  <PresentationFormat>Произвольный</PresentationFormat>
  <Paragraphs>487</Paragraphs>
  <Slides>51</Slides>
  <Notes>51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66" baseType="lpstr">
      <vt:lpstr>Wingdings</vt:lpstr>
      <vt:lpstr>IBM Plex Mono</vt:lpstr>
      <vt:lpstr>Cambria</vt:lpstr>
      <vt:lpstr>-apple-system</vt:lpstr>
      <vt:lpstr>Source Sans Pro</vt:lpstr>
      <vt:lpstr>Courier New</vt:lpstr>
      <vt:lpstr>Times New Roman</vt:lpstr>
      <vt:lpstr>Cambria Math</vt:lpstr>
      <vt:lpstr>Comic Sans MS</vt:lpstr>
      <vt:lpstr>Arial</vt:lpstr>
      <vt:lpstr>Verdana</vt:lpstr>
      <vt:lpstr>Montserrat Black</vt:lpstr>
      <vt:lpstr>Linux Libertine</vt:lpstr>
      <vt:lpstr>Montserrat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Стандартизация</vt:lpstr>
      <vt:lpstr>Ковариационная матрица</vt:lpstr>
      <vt:lpstr>Ковариационная матрица</vt:lpstr>
      <vt:lpstr>Ковариационная матрица</vt:lpstr>
      <vt:lpstr>Матрица и Линейное Преобразование</vt:lpstr>
      <vt:lpstr>Собственные векторы и собственные значения</vt:lpstr>
      <vt:lpstr>Определитель Матрицы</vt:lpstr>
      <vt:lpstr>Метод Главных Компонент</vt:lpstr>
      <vt:lpstr>Метод Главных Компонент</vt:lpstr>
      <vt:lpstr>Метод Главных Компонент</vt:lpstr>
      <vt:lpstr>Презентация PowerPoint</vt:lpstr>
      <vt:lpstr>Метод Главных Компонент: Объясненная Дисперсия Explained Variance</vt:lpstr>
      <vt:lpstr>Метод Главных Компонент: И что?</vt:lpstr>
      <vt:lpstr>Метод Главных Компонент: Как выбрать p’</vt:lpstr>
      <vt:lpstr>Метод Главных Компонент : Набор MNIST</vt:lpstr>
      <vt:lpstr>Метод Главных Компонент : Набор Fashion MNIST</vt:lpstr>
      <vt:lpstr>Метод Главных Компонент : Набор Labeled Faces in the Wild</vt:lpstr>
      <vt:lpstr>Метод Главных Компонент : Ключевые Шаги</vt:lpstr>
      <vt:lpstr>Презентация PowerPoint</vt:lpstr>
      <vt:lpstr>Презентация PowerPoint</vt:lpstr>
      <vt:lpstr>Презентация PowerPoint</vt:lpstr>
      <vt:lpstr>Метод Главных Компонент: Python</vt:lpstr>
      <vt:lpstr>Презентация PowerPoint</vt:lpstr>
      <vt:lpstr>Презентация PowerPoint</vt:lpstr>
      <vt:lpstr>Сингулярное Разложение</vt:lpstr>
      <vt:lpstr>Сингулярное Разложение</vt:lpstr>
      <vt:lpstr>Презентация PowerPoint</vt:lpstr>
      <vt:lpstr>Сингулярное Разложение Базовый Вариант</vt:lpstr>
      <vt:lpstr>Сингулярное Разложение «Экономный» Вариант</vt:lpstr>
      <vt:lpstr>Сингулярное Разложение Компактный Вариант</vt:lpstr>
      <vt:lpstr>Сингулярное Разложение Усеченный (Truncated) Вариант</vt:lpstr>
      <vt:lpstr>Сингулярное Разложение Сжатие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217</cp:revision>
  <dcterms:modified xsi:type="dcterms:W3CDTF">2022-12-05T08:29:51Z</dcterms:modified>
</cp:coreProperties>
</file>